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0"/>
  </p:notesMasterIdLst>
  <p:sldIdLst>
    <p:sldId id="256" r:id="rId5"/>
    <p:sldId id="257" r:id="rId6"/>
    <p:sldId id="260" r:id="rId7"/>
    <p:sldId id="261" r:id="rId8"/>
    <p:sldId id="262" r:id="rId9"/>
    <p:sldId id="263" r:id="rId10"/>
    <p:sldId id="298" r:id="rId11"/>
    <p:sldId id="295" r:id="rId12"/>
    <p:sldId id="285" r:id="rId13"/>
    <p:sldId id="296" r:id="rId14"/>
    <p:sldId id="297" r:id="rId15"/>
    <p:sldId id="299" r:id="rId16"/>
    <p:sldId id="300" r:id="rId17"/>
    <p:sldId id="287" r:id="rId18"/>
    <p:sldId id="301" r:id="rId19"/>
    <p:sldId id="284" r:id="rId20"/>
    <p:sldId id="281" r:id="rId21"/>
    <p:sldId id="282" r:id="rId22"/>
    <p:sldId id="283" r:id="rId23"/>
    <p:sldId id="302" r:id="rId24"/>
    <p:sldId id="286" r:id="rId25"/>
    <p:sldId id="322" r:id="rId26"/>
    <p:sldId id="323" r:id="rId27"/>
    <p:sldId id="324" r:id="rId28"/>
    <p:sldId id="325" r:id="rId29"/>
    <p:sldId id="326" r:id="rId30"/>
    <p:sldId id="279" r:id="rId31"/>
    <p:sldId id="304" r:id="rId32"/>
    <p:sldId id="305" r:id="rId33"/>
    <p:sldId id="306" r:id="rId34"/>
    <p:sldId id="307" r:id="rId35"/>
    <p:sldId id="308" r:id="rId36"/>
    <p:sldId id="309" r:id="rId37"/>
    <p:sldId id="310" r:id="rId38"/>
    <p:sldId id="311" r:id="rId39"/>
    <p:sldId id="312" r:id="rId40"/>
    <p:sldId id="267" r:id="rId41"/>
    <p:sldId id="268" r:id="rId42"/>
    <p:sldId id="269" r:id="rId43"/>
    <p:sldId id="270" r:id="rId44"/>
    <p:sldId id="313" r:id="rId45"/>
    <p:sldId id="314" r:id="rId46"/>
    <p:sldId id="315" r:id="rId47"/>
    <p:sldId id="316" r:id="rId48"/>
    <p:sldId id="317" r:id="rId49"/>
    <p:sldId id="318" r:id="rId50"/>
    <p:sldId id="319" r:id="rId51"/>
    <p:sldId id="320" r:id="rId52"/>
    <p:sldId id="321" r:id="rId53"/>
    <p:sldId id="280" r:id="rId54"/>
    <p:sldId id="272" r:id="rId55"/>
    <p:sldId id="273" r:id="rId56"/>
    <p:sldId id="274" r:id="rId57"/>
    <p:sldId id="275" r:id="rId58"/>
    <p:sldId id="303"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89331-152F-4E33-9668-45A97927BBF9}" v="295" dt="2024-04-02T11:55:17.208"/>
    <p1510:client id="{FB31D32A-C182-478C-89D2-47C5959E3807}" v="388" dt="2024-04-02T04:31:16.030"/>
    <p1510:client id="{D6E1BDE5-6CF0-4AD0-A81F-AC9E786187CB}" v="368" dt="2024-03-31T16:39:07.533"/>
    <p1510:client id="{5CF7B787-2C00-4855-AF85-31A61F7F63B2}" v="5" dt="2024-04-01T09:50:38.759"/>
    <p1510:client id="{6D4E1FC8-FB10-4C13-904F-2AEDB4F7E09C}" v="450" dt="2024-04-01T22:41:13.167"/>
    <p1510:client id="{AFAC609B-F648-44D7-86D2-5BF86C64769B}" v="775" dt="2024-04-02T08:00:43.195"/>
    <p1510:client id="{81E65AE1-1821-4A66-B5C6-CF7709E8F650}" v="207" dt="2024-04-01T18:37:44.846"/>
    <p1510:client id="{7B12A2A9-6F60-4029-9EF2-C11B4604039B}" v="380" dt="2024-04-02T09:36:33.85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67" autoAdjust="0"/>
    <p:restoredTop sz="93883" autoAdjust="0"/>
  </p:normalViewPr>
  <p:slideViewPr>
    <p:cSldViewPr snapToGrid="0" snapToObjects="1" showGuides="1">
      <p:cViewPr>
        <p:scale>
          <a:sx n="64" d="100"/>
          <a:sy n="64" d="100"/>
        </p:scale>
        <p:origin x="548" y="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1.xml"/><Relationship Id="rId3" Type="http://schemas.openxmlformats.org/officeDocument/2006/relationships/customXml" Target="../ink/ink9.xml"/><Relationship Id="rId21" Type="http://schemas.openxmlformats.org/officeDocument/2006/relationships/image" Target="../media/image4.png"/><Relationship Id="rId7" Type="http://schemas.openxmlformats.org/officeDocument/2006/relationships/customXml" Target="../ink/ink10.xml"/><Relationship Id="rId12" Type="http://schemas.openxmlformats.org/officeDocument/2006/relationships/customXml" Target="../ink/ink14.xml"/><Relationship Id="rId25" Type="http://schemas.openxmlformats.org/officeDocument/2006/relationships/customXml" Target="../ink/ink20.xml"/><Relationship Id="rId2" Type="http://schemas.openxmlformats.org/officeDocument/2006/relationships/notesSlide" Target="../notesSlides/notesSlide1.xml"/><Relationship Id="rId20" Type="http://schemas.openxmlformats.org/officeDocument/2006/relationships/customXml" Target="../ink/ink16.xml"/><Relationship Id="rId29" Type="http://schemas.openxmlformats.org/officeDocument/2006/relationships/customXml" Target="../ink/ink2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19.xml"/><Relationship Id="rId37" Type="http://schemas.openxmlformats.org/officeDocument/2006/relationships/image" Target="../media/image6.png"/><Relationship Id="rId23" Type="http://schemas.openxmlformats.org/officeDocument/2006/relationships/customXml" Target="../ink/ink18.xml"/><Relationship Id="rId28" Type="http://schemas.openxmlformats.org/officeDocument/2006/relationships/customXml" Target="../ink/ink23.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5.xml"/><Relationship Id="rId9" Type="http://schemas.openxmlformats.org/officeDocument/2006/relationships/customXml" Target="../ink/ink11.xml"/><Relationship Id="rId22" Type="http://schemas.openxmlformats.org/officeDocument/2006/relationships/customXml" Target="../ink/ink17.xml"/><Relationship Id="rId27" Type="http://schemas.openxmlformats.org/officeDocument/2006/relationships/customXml" Target="../ink/ink22.xml"/><Relationship Id="rId30" Type="http://schemas.openxmlformats.org/officeDocument/2006/relationships/customXml" Target="../ink/ink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18.png"/><Relationship Id="rId18" Type="http://schemas.openxmlformats.org/officeDocument/2006/relationships/customXml" Target="../ink/ink35.xml"/><Relationship Id="rId7" Type="http://schemas.openxmlformats.org/officeDocument/2006/relationships/image" Target="../media/image5.png"/><Relationship Id="rId12" Type="http://schemas.openxmlformats.org/officeDocument/2006/relationships/customXml" Target="../ink/ink30.xml"/><Relationship Id="rId17" Type="http://schemas.openxmlformats.org/officeDocument/2006/relationships/customXml" Target="../ink/ink34.xml"/><Relationship Id="rId2" Type="http://schemas.openxmlformats.org/officeDocument/2006/relationships/customXml" Target="../ink/ink26.xml"/><Relationship Id="rId16" Type="http://schemas.openxmlformats.org/officeDocument/2006/relationships/customXml" Target="../ink/ink33.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2.xml"/><Relationship Id="rId10" Type="http://schemas.openxmlformats.org/officeDocument/2006/relationships/customXml" Target="../ink/ink29.xml"/><Relationship Id="rId19" Type="http://schemas.openxmlformats.org/officeDocument/2006/relationships/image" Target="../media/image10.png"/><Relationship Id="rId9" Type="http://schemas.openxmlformats.org/officeDocument/2006/relationships/customXml" Target="../ink/ink28.xml"/><Relationship Id="rId14" Type="http://schemas.openxmlformats.org/officeDocument/2006/relationships/customXml" Target="../ink/ink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drdataengg/Capstone_Applied_Data_Science_IBM/blob/05b10240338f1652fa38dbd7824a0e0b83e9285c/jupyter-labs-webscraping.ipynb"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5759970" y="1853154"/>
            <a:ext cx="5673482" cy="1325563"/>
          </a:xfrm>
        </p:spPr>
        <p:txBody>
          <a:bodyPr anchor="ctr">
            <a:normAutofit/>
          </a:bodyPr>
          <a:lstStyle/>
          <a:p>
            <a:pPr algn="ctr"/>
            <a:r>
              <a:rPr lang="en-US" dirty="0">
                <a:solidFill>
                  <a:srgbClr val="0E659B"/>
                </a:solidFill>
                <a:latin typeface="IBM Plex Mono SemiBold"/>
              </a:rPr>
              <a:t> Capstone</a:t>
            </a:r>
            <a:endParaRPr lang="en-US" dirty="0">
              <a:solidFill>
                <a:srgbClr val="0E659B"/>
              </a:solidFill>
            </a:endParaRP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5510135" y="3422597"/>
            <a:ext cx="6168452" cy="2654433"/>
          </a:xfrm>
        </p:spPr>
        <p:txBody>
          <a:bodyPr vert="horz" lIns="91440" tIns="45720" rIns="91440" bIns="45720" rtlCol="0" anchor="t">
            <a:normAutofit/>
          </a:bodyPr>
          <a:lstStyle/>
          <a:p>
            <a:pPr marL="0" indent="0" algn="ctr">
              <a:buNone/>
            </a:pPr>
            <a:r>
              <a:rPr lang="en-US" sz="3200" dirty="0">
                <a:latin typeface="IBM Plex Mono Text"/>
              </a:rPr>
              <a:t>Shahadat Hussain</a:t>
            </a:r>
            <a:endParaRPr lang="en-US" sz="3200" dirty="0"/>
          </a:p>
          <a:p>
            <a:pPr marL="0" indent="0" algn="ctr">
              <a:buNone/>
            </a:pPr>
            <a:r>
              <a:rPr lang="en-US" dirty="0">
                <a:latin typeface="IBM Plex Mono Text"/>
              </a:rPr>
              <a:t>Researcher, Mechanical Engineering</a:t>
            </a:r>
          </a:p>
          <a:p>
            <a:pPr marL="0" indent="0" algn="ctr">
              <a:buNone/>
            </a:pPr>
            <a:endParaRPr lang="en-US" dirty="0">
              <a:latin typeface="IBM Plex Mono Text"/>
            </a:endParaRPr>
          </a:p>
          <a:p>
            <a:pPr marL="0" indent="0" algn="ctr">
              <a:buNone/>
            </a:pPr>
            <a:r>
              <a:rPr lang="en-US" sz="2400" dirty="0">
                <a:latin typeface="IBM Plex Mono Text"/>
              </a:rPr>
              <a:t>April, 2024</a:t>
            </a:r>
            <a:endParaRPr lang="en-US" sz="2400" dirty="0"/>
          </a:p>
          <a:p>
            <a:pPr marL="0" indent="0" algn="ctr">
              <a:buNone/>
            </a:pPr>
            <a:r>
              <a:rPr lang="en-US" sz="1800" dirty="0">
                <a:latin typeface="IBM Plex Mono Text"/>
              </a:rPr>
              <a:t>https://sites.google.com/view/shahadathussain/</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pic>
        <p:nvPicPr>
          <p:cNvPr id="5" name="Picture 4" descr="Cover page">
            <a:extLst>
              <a:ext uri="{FF2B5EF4-FFF2-40B4-BE49-F238E27FC236}">
                <a16:creationId xmlns:a16="http://schemas.microsoft.com/office/drawing/2014/main" id="{E14BEA4D-2593-38A9-1AD1-53E9D4074C00}"/>
              </a:ext>
            </a:extLst>
          </p:cNvPr>
          <p:cNvPicPr>
            <a:picLocks noChangeAspect="1"/>
          </p:cNvPicPr>
          <p:nvPr/>
        </p:nvPicPr>
        <p:blipFill>
          <a:blip r:embed="rId37"/>
          <a:stretch>
            <a:fillRect/>
          </a:stretch>
        </p:blipFill>
        <p:spPr>
          <a:xfrm>
            <a:off x="643758" y="2393212"/>
            <a:ext cx="5307725" cy="3148887"/>
          </a:xfrm>
          <a:prstGeom prst="rect">
            <a:avLst/>
          </a:prstGeom>
        </p:spPr>
      </p:pic>
      <p:sp>
        <p:nvSpPr>
          <p:cNvPr id="11" name="Title 1">
            <a:extLst>
              <a:ext uri="{FF2B5EF4-FFF2-40B4-BE49-F238E27FC236}">
                <a16:creationId xmlns:a16="http://schemas.microsoft.com/office/drawing/2014/main" id="{8D2342F8-D8A5-3FB2-1C14-626DE35F61AC}"/>
              </a:ext>
            </a:extLst>
          </p:cNvPr>
          <p:cNvSpPr txBox="1">
            <a:spLocks/>
          </p:cNvSpPr>
          <p:nvPr/>
        </p:nvSpPr>
        <p:spPr>
          <a:xfrm>
            <a:off x="1846227" y="684224"/>
            <a:ext cx="8508528" cy="1325563"/>
          </a:xfrm>
          <a:prstGeom prst="rect">
            <a:avLst/>
          </a:prstGeom>
          <a:solidFill>
            <a:schemeClr val="bg1"/>
          </a:solidFill>
          <a:ln>
            <a:solidFill>
              <a:srgbClr val="4472C4"/>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latin typeface="IBM Plex Mono SemiBold"/>
              </a:rPr>
              <a:t>FALCON 9 BOOSTER LANDING SUCCESS PREDICTION</a:t>
            </a:r>
            <a:endParaRPr lang="en-US" dirty="0"/>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5FC06E-9D28-469E-B53A-D34CF7ECAE81}"/>
              </a:ext>
            </a:extLst>
          </p:cNvPr>
          <p:cNvSpPr>
            <a:spLocks noGrp="1"/>
          </p:cNvSpPr>
          <p:nvPr>
            <p:ph type="title"/>
          </p:nvPr>
        </p:nvSpPr>
        <p:spPr>
          <a:xfrm>
            <a:off x="759031" y="246372"/>
            <a:ext cx="10515600" cy="1325563"/>
          </a:xfrm>
        </p:spPr>
        <p:txBody>
          <a:bodyPr/>
          <a:lstStyle/>
          <a:p>
            <a:r>
              <a:rPr lang="en-US" dirty="0">
                <a:latin typeface="IBM Plex Mono SemiBold"/>
              </a:rPr>
              <a:t>DATA COLLECTION WITH WEB SCRAPING</a:t>
            </a:r>
            <a:endParaRPr lang="en-US" dirty="0"/>
          </a:p>
        </p:txBody>
      </p:sp>
      <p:grpSp>
        <p:nvGrpSpPr>
          <p:cNvPr id="6" name="Group 5">
            <a:extLst>
              <a:ext uri="{FF2B5EF4-FFF2-40B4-BE49-F238E27FC236}">
                <a16:creationId xmlns:a16="http://schemas.microsoft.com/office/drawing/2014/main" id="{F6BE8860-1F57-4688-A180-0BD7E1F8C04D}"/>
              </a:ext>
            </a:extLst>
          </p:cNvPr>
          <p:cNvGrpSpPr/>
          <p:nvPr/>
        </p:nvGrpSpPr>
        <p:grpSpPr>
          <a:xfrm>
            <a:off x="645293" y="1510746"/>
            <a:ext cx="10787676" cy="4590403"/>
            <a:chOff x="605354" y="3082250"/>
            <a:chExt cx="10787676" cy="4590403"/>
          </a:xfrm>
        </p:grpSpPr>
        <p:sp>
          <p:nvSpPr>
            <p:cNvPr id="9" name="Rectangle 8">
              <a:extLst>
                <a:ext uri="{FF2B5EF4-FFF2-40B4-BE49-F238E27FC236}">
                  <a16:creationId xmlns:a16="http://schemas.microsoft.com/office/drawing/2014/main" id="{F11711E2-0979-45DE-9212-CDE89212F6CB}"/>
                </a:ext>
              </a:extLst>
            </p:cNvPr>
            <p:cNvSpPr/>
            <p:nvPr/>
          </p:nvSpPr>
          <p:spPr>
            <a:xfrm>
              <a:off x="802764" y="3621881"/>
              <a:ext cx="1453935" cy="1148901"/>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Identify Target Website</a:t>
              </a:r>
            </a:p>
          </p:txBody>
        </p:sp>
        <p:sp>
          <p:nvSpPr>
            <p:cNvPr id="10" name="Rectangle 9">
              <a:extLst>
                <a:ext uri="{FF2B5EF4-FFF2-40B4-BE49-F238E27FC236}">
                  <a16:creationId xmlns:a16="http://schemas.microsoft.com/office/drawing/2014/main" id="{3F8A5BAD-EA34-4439-9C38-EFF70D8480CB}"/>
                </a:ext>
              </a:extLst>
            </p:cNvPr>
            <p:cNvSpPr/>
            <p:nvPr/>
          </p:nvSpPr>
          <p:spPr>
            <a:xfrm>
              <a:off x="3014068" y="3608777"/>
              <a:ext cx="1453935" cy="1148902"/>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Explore Website Structure</a:t>
              </a:r>
            </a:p>
          </p:txBody>
        </p:sp>
        <p:sp>
          <p:nvSpPr>
            <p:cNvPr id="11" name="Rectangle 10">
              <a:extLst>
                <a:ext uri="{FF2B5EF4-FFF2-40B4-BE49-F238E27FC236}">
                  <a16:creationId xmlns:a16="http://schemas.microsoft.com/office/drawing/2014/main" id="{071AE732-AF4E-480D-94CD-8E06BBFDBD4D}"/>
                </a:ext>
              </a:extLst>
            </p:cNvPr>
            <p:cNvSpPr/>
            <p:nvPr/>
          </p:nvSpPr>
          <p:spPr>
            <a:xfrm>
              <a:off x="5226056" y="3621881"/>
              <a:ext cx="1377112" cy="1135797"/>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Inspect Page Source</a:t>
              </a:r>
            </a:p>
          </p:txBody>
        </p:sp>
        <p:sp>
          <p:nvSpPr>
            <p:cNvPr id="12" name="Rectangle 11">
              <a:extLst>
                <a:ext uri="{FF2B5EF4-FFF2-40B4-BE49-F238E27FC236}">
                  <a16:creationId xmlns:a16="http://schemas.microsoft.com/office/drawing/2014/main" id="{746CE76B-6FF9-4DEA-B4B8-C721916A3F3D}"/>
                </a:ext>
              </a:extLst>
            </p:cNvPr>
            <p:cNvSpPr/>
            <p:nvPr/>
          </p:nvSpPr>
          <p:spPr>
            <a:xfrm>
              <a:off x="7516056" y="3608776"/>
              <a:ext cx="1299100" cy="1135796"/>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Identify Target Data</a:t>
              </a:r>
            </a:p>
          </p:txBody>
        </p:sp>
        <p:sp>
          <p:nvSpPr>
            <p:cNvPr id="13" name="Rectangle 12">
              <a:extLst>
                <a:ext uri="{FF2B5EF4-FFF2-40B4-BE49-F238E27FC236}">
                  <a16:creationId xmlns:a16="http://schemas.microsoft.com/office/drawing/2014/main" id="{E5DD590F-7CF2-4149-8A6B-4C9310F7BD90}"/>
                </a:ext>
              </a:extLst>
            </p:cNvPr>
            <p:cNvSpPr/>
            <p:nvPr/>
          </p:nvSpPr>
          <p:spPr>
            <a:xfrm>
              <a:off x="9727356" y="3082250"/>
              <a:ext cx="1598167" cy="1403978"/>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Select Web Scraping Tool</a:t>
              </a:r>
            </a:p>
          </p:txBody>
        </p:sp>
        <p:sp>
          <p:nvSpPr>
            <p:cNvPr id="14" name="Rectangle 13">
              <a:extLst>
                <a:ext uri="{FF2B5EF4-FFF2-40B4-BE49-F238E27FC236}">
                  <a16:creationId xmlns:a16="http://schemas.microsoft.com/office/drawing/2014/main" id="{BBD1FA03-C1D0-4901-A10D-B0E3B6F7F223}"/>
                </a:ext>
              </a:extLst>
            </p:cNvPr>
            <p:cNvSpPr/>
            <p:nvPr/>
          </p:nvSpPr>
          <p:spPr>
            <a:xfrm>
              <a:off x="9881247" y="5432315"/>
              <a:ext cx="1511783" cy="1251675"/>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Write Scraping code</a:t>
              </a:r>
            </a:p>
          </p:txBody>
        </p:sp>
        <p:sp>
          <p:nvSpPr>
            <p:cNvPr id="15" name="Rectangle 14">
              <a:extLst>
                <a:ext uri="{FF2B5EF4-FFF2-40B4-BE49-F238E27FC236}">
                  <a16:creationId xmlns:a16="http://schemas.microsoft.com/office/drawing/2014/main" id="{12C7DC59-5873-4359-9859-13EBBF6835C4}"/>
                </a:ext>
              </a:extLst>
            </p:cNvPr>
            <p:cNvSpPr/>
            <p:nvPr/>
          </p:nvSpPr>
          <p:spPr>
            <a:xfrm>
              <a:off x="7565905" y="6180293"/>
              <a:ext cx="1511783" cy="1251674"/>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Send HTTP request</a:t>
              </a:r>
            </a:p>
          </p:txBody>
        </p:sp>
        <p:sp>
          <p:nvSpPr>
            <p:cNvPr id="16" name="Rectangle 15">
              <a:extLst>
                <a:ext uri="{FF2B5EF4-FFF2-40B4-BE49-F238E27FC236}">
                  <a16:creationId xmlns:a16="http://schemas.microsoft.com/office/drawing/2014/main" id="{F50F1127-C6F7-4926-809B-62571698C400}"/>
                </a:ext>
              </a:extLst>
            </p:cNvPr>
            <p:cNvSpPr/>
            <p:nvPr/>
          </p:nvSpPr>
          <p:spPr>
            <a:xfrm>
              <a:off x="4823266" y="6198030"/>
              <a:ext cx="1812075" cy="1474623"/>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Parse HTML content</a:t>
              </a:r>
            </a:p>
          </p:txBody>
        </p:sp>
        <p:sp>
          <p:nvSpPr>
            <p:cNvPr id="17" name="Rectangle 16">
              <a:extLst>
                <a:ext uri="{FF2B5EF4-FFF2-40B4-BE49-F238E27FC236}">
                  <a16:creationId xmlns:a16="http://schemas.microsoft.com/office/drawing/2014/main" id="{09AD2CEC-71B3-4092-9DEA-1C2206135ADE}"/>
                </a:ext>
              </a:extLst>
            </p:cNvPr>
            <p:cNvSpPr/>
            <p:nvPr/>
          </p:nvSpPr>
          <p:spPr>
            <a:xfrm>
              <a:off x="2824238" y="5432315"/>
              <a:ext cx="1621060" cy="1251674"/>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Extract Data</a:t>
              </a:r>
            </a:p>
          </p:txBody>
        </p:sp>
        <p:sp>
          <p:nvSpPr>
            <p:cNvPr id="18" name="Rectangle 17">
              <a:extLst>
                <a:ext uri="{FF2B5EF4-FFF2-40B4-BE49-F238E27FC236}">
                  <a16:creationId xmlns:a16="http://schemas.microsoft.com/office/drawing/2014/main" id="{D8FFBFDC-2158-421B-A7A8-EAFBC51F7F2E}"/>
                </a:ext>
              </a:extLst>
            </p:cNvPr>
            <p:cNvSpPr/>
            <p:nvPr/>
          </p:nvSpPr>
          <p:spPr>
            <a:xfrm>
              <a:off x="605354" y="5936192"/>
              <a:ext cx="1496510" cy="1251673"/>
            </a:xfrm>
            <a:prstGeom prst="rect">
              <a:avLst/>
            </a:prstGeom>
            <a:noFill/>
            <a:ln w="28575">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Stored Scraped Data</a:t>
              </a:r>
            </a:p>
          </p:txBody>
        </p:sp>
        <p:sp>
          <p:nvSpPr>
            <p:cNvPr id="19" name="Arrow: Right 18">
              <a:extLst>
                <a:ext uri="{FF2B5EF4-FFF2-40B4-BE49-F238E27FC236}">
                  <a16:creationId xmlns:a16="http://schemas.microsoft.com/office/drawing/2014/main" id="{9A81F3E2-1832-45AB-B428-117CFC0E6719}"/>
                </a:ext>
              </a:extLst>
            </p:cNvPr>
            <p:cNvSpPr/>
            <p:nvPr/>
          </p:nvSpPr>
          <p:spPr>
            <a:xfrm>
              <a:off x="2305695" y="4055178"/>
              <a:ext cx="658264" cy="3043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7243E18E-412A-46CE-A07B-772023A56980}"/>
                </a:ext>
              </a:extLst>
            </p:cNvPr>
            <p:cNvSpPr/>
            <p:nvPr/>
          </p:nvSpPr>
          <p:spPr>
            <a:xfrm>
              <a:off x="4518796" y="4051280"/>
              <a:ext cx="658264" cy="3043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7EC750ED-C5C3-44BC-AAE4-9A1143C1E78A}"/>
                </a:ext>
              </a:extLst>
            </p:cNvPr>
            <p:cNvSpPr/>
            <p:nvPr/>
          </p:nvSpPr>
          <p:spPr>
            <a:xfrm>
              <a:off x="6742659" y="3990017"/>
              <a:ext cx="658264" cy="3043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8EAEB146-7172-4BF3-9D95-380E9D77D59D}"/>
                </a:ext>
              </a:extLst>
            </p:cNvPr>
            <p:cNvSpPr/>
            <p:nvPr/>
          </p:nvSpPr>
          <p:spPr>
            <a:xfrm>
              <a:off x="8942125" y="4061014"/>
              <a:ext cx="658264" cy="3043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CB79BE48-7B44-4D4C-A300-055F29C809BC}"/>
                </a:ext>
              </a:extLst>
            </p:cNvPr>
            <p:cNvSpPr/>
            <p:nvPr/>
          </p:nvSpPr>
          <p:spPr>
            <a:xfrm rot="5400000">
              <a:off x="10304422" y="4819045"/>
              <a:ext cx="665432" cy="30102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1B47CF5F-48E8-4E32-A155-C25B14A67A95}"/>
                </a:ext>
              </a:extLst>
            </p:cNvPr>
            <p:cNvSpPr/>
            <p:nvPr/>
          </p:nvSpPr>
          <p:spPr>
            <a:xfrm rot="8882034">
              <a:off x="9192340" y="6005215"/>
              <a:ext cx="658266" cy="3043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Arrow: Right 24">
              <a:extLst>
                <a:ext uri="{FF2B5EF4-FFF2-40B4-BE49-F238E27FC236}">
                  <a16:creationId xmlns:a16="http://schemas.microsoft.com/office/drawing/2014/main" id="{4D15CA8B-BDFF-44D2-BB3F-F2C9FAFBF04B}"/>
                </a:ext>
              </a:extLst>
            </p:cNvPr>
            <p:cNvSpPr/>
            <p:nvPr/>
          </p:nvSpPr>
          <p:spPr>
            <a:xfrm rot="10800000">
              <a:off x="6750534" y="6903954"/>
              <a:ext cx="658266" cy="3043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Arrow: Right 25">
              <a:extLst>
                <a:ext uri="{FF2B5EF4-FFF2-40B4-BE49-F238E27FC236}">
                  <a16:creationId xmlns:a16="http://schemas.microsoft.com/office/drawing/2014/main" id="{A0C5D374-D980-4DFD-AB1B-6E0BBF292E8D}"/>
                </a:ext>
              </a:extLst>
            </p:cNvPr>
            <p:cNvSpPr/>
            <p:nvPr/>
          </p:nvSpPr>
          <p:spPr>
            <a:xfrm rot="12676262">
              <a:off x="4092354" y="6832734"/>
              <a:ext cx="658266" cy="3043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Arrow: Right 26">
              <a:extLst>
                <a:ext uri="{FF2B5EF4-FFF2-40B4-BE49-F238E27FC236}">
                  <a16:creationId xmlns:a16="http://schemas.microsoft.com/office/drawing/2014/main" id="{5532B69F-FF84-4BAC-9A30-FA579466353B}"/>
                </a:ext>
              </a:extLst>
            </p:cNvPr>
            <p:cNvSpPr/>
            <p:nvPr/>
          </p:nvSpPr>
          <p:spPr>
            <a:xfrm rot="10800000">
              <a:off x="2117137" y="6308542"/>
              <a:ext cx="658266" cy="3043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838014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B78A54-3A68-46E6-AEB7-9016174E4379}"/>
              </a:ext>
            </a:extLst>
          </p:cNvPr>
          <p:cNvSpPr>
            <a:spLocks noGrp="1"/>
          </p:cNvSpPr>
          <p:nvPr>
            <p:ph type="title"/>
          </p:nvPr>
        </p:nvSpPr>
        <p:spPr>
          <a:xfrm>
            <a:off x="759031" y="246372"/>
            <a:ext cx="10515600" cy="1325563"/>
          </a:xfrm>
        </p:spPr>
        <p:txBody>
          <a:bodyPr/>
          <a:lstStyle/>
          <a:p>
            <a:r>
              <a:rPr lang="en-US" dirty="0">
                <a:latin typeface="IBM Plex Mono SemiBold"/>
              </a:rPr>
              <a:t>DATA COLLECTION WITH WEB SCRAPING</a:t>
            </a:r>
            <a:endParaRPr lang="en-US" dirty="0"/>
          </a:p>
        </p:txBody>
      </p:sp>
      <p:pic>
        <p:nvPicPr>
          <p:cNvPr id="6" name="Picture 5">
            <a:extLst>
              <a:ext uri="{FF2B5EF4-FFF2-40B4-BE49-F238E27FC236}">
                <a16:creationId xmlns:a16="http://schemas.microsoft.com/office/drawing/2014/main" id="{B8746F48-D2F9-44E1-A6A5-03050A9B8841}"/>
              </a:ext>
            </a:extLst>
          </p:cNvPr>
          <p:cNvPicPr>
            <a:picLocks noChangeAspect="1"/>
          </p:cNvPicPr>
          <p:nvPr/>
        </p:nvPicPr>
        <p:blipFill>
          <a:blip r:embed="rId2"/>
          <a:stretch>
            <a:fillRect/>
          </a:stretch>
        </p:blipFill>
        <p:spPr>
          <a:xfrm>
            <a:off x="707955" y="1571935"/>
            <a:ext cx="8734219" cy="161587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1BADCA5-8A03-4796-8F4B-8D0C19E7C390}"/>
              </a:ext>
            </a:extLst>
          </p:cNvPr>
          <p:cNvPicPr>
            <a:picLocks noChangeAspect="1"/>
          </p:cNvPicPr>
          <p:nvPr/>
        </p:nvPicPr>
        <p:blipFill>
          <a:blip r:embed="rId3"/>
          <a:stretch>
            <a:fillRect/>
          </a:stretch>
        </p:blipFill>
        <p:spPr>
          <a:xfrm>
            <a:off x="1097446" y="3208237"/>
            <a:ext cx="5203963" cy="26102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5E01A1AF-4C84-4426-8B26-16D79FE9031B}"/>
              </a:ext>
            </a:extLst>
          </p:cNvPr>
          <p:cNvPicPr>
            <a:picLocks noChangeAspect="1"/>
          </p:cNvPicPr>
          <p:nvPr/>
        </p:nvPicPr>
        <p:blipFill>
          <a:blip r:embed="rId4"/>
          <a:stretch>
            <a:fillRect/>
          </a:stretch>
        </p:blipFill>
        <p:spPr>
          <a:xfrm>
            <a:off x="6691726" y="3858272"/>
            <a:ext cx="4739515" cy="11374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821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17B4BD-785F-4300-9613-FE019B167694}"/>
              </a:ext>
            </a:extLst>
          </p:cNvPr>
          <p:cNvSpPr/>
          <p:nvPr/>
        </p:nvSpPr>
        <p:spPr>
          <a:xfrm>
            <a:off x="1022074" y="1598977"/>
            <a:ext cx="10147852" cy="2308324"/>
          </a:xfrm>
          <a:prstGeom prst="rect">
            <a:avLst/>
          </a:prstGeom>
          <a:ln w="19050">
            <a:solidFill>
              <a:srgbClr val="0E659B"/>
            </a:solidFill>
          </a:ln>
        </p:spPr>
        <p:txBody>
          <a:bodyPr wrap="square">
            <a:spAutoFit/>
          </a:bodyPr>
          <a:lstStyle/>
          <a:p>
            <a:pPr marL="342900" indent="-342900">
              <a:buFont typeface="Wingdings" panose="05000000000000000000" pitchFamily="2" charset="2"/>
              <a:buChar char="q"/>
            </a:pPr>
            <a:r>
              <a:rPr lang="en-US" sz="2400" dirty="0">
                <a:solidFill>
                  <a:srgbClr val="0070C0"/>
                </a:solidFill>
                <a:latin typeface="IBM Plex Mono Text"/>
              </a:rPr>
              <a:t>Data wrangling, also known as data munging, involves cleaning, transforming, and preparing raw data for analysis.</a:t>
            </a:r>
          </a:p>
          <a:p>
            <a:pPr marL="342900" indent="-342900">
              <a:buFont typeface="Wingdings" panose="05000000000000000000" pitchFamily="2" charset="2"/>
              <a:buChar char="q"/>
            </a:pPr>
            <a:r>
              <a:rPr lang="en-US" sz="2400" dirty="0">
                <a:solidFill>
                  <a:srgbClr val="0070C0"/>
                </a:solidFill>
                <a:latin typeface="IBM Plex Mono Text"/>
              </a:rPr>
              <a:t>It encompasses steps such as data collection, cleaning, transformation, integration, feature engineering, and data splitting.</a:t>
            </a:r>
          </a:p>
          <a:p>
            <a:pPr marL="342900" indent="-342900">
              <a:buFont typeface="Wingdings" panose="05000000000000000000" pitchFamily="2" charset="2"/>
              <a:buChar char="q"/>
            </a:pPr>
            <a:r>
              <a:rPr lang="en-US" sz="2400" dirty="0">
                <a:solidFill>
                  <a:srgbClr val="0070C0"/>
                </a:solidFill>
                <a:latin typeface="IBM Plex Mono Text"/>
              </a:rPr>
              <a:t>Data wrangling ensures that the data is accurate, complete, and structured in a way that facilitates meaningful analysis and modeling.</a:t>
            </a:r>
          </a:p>
        </p:txBody>
      </p:sp>
      <p:sp>
        <p:nvSpPr>
          <p:cNvPr id="6" name="Title 1">
            <a:extLst>
              <a:ext uri="{FF2B5EF4-FFF2-40B4-BE49-F238E27FC236}">
                <a16:creationId xmlns:a16="http://schemas.microsoft.com/office/drawing/2014/main" id="{747EF27E-4AA1-4A46-91FB-AB8C1542F427}"/>
              </a:ext>
            </a:extLst>
          </p:cNvPr>
          <p:cNvSpPr>
            <a:spLocks noGrp="1"/>
          </p:cNvSpPr>
          <p:nvPr>
            <p:ph type="title"/>
          </p:nvPr>
        </p:nvSpPr>
        <p:spPr>
          <a:xfrm>
            <a:off x="759031" y="321003"/>
            <a:ext cx="4200595" cy="1325563"/>
          </a:xfrm>
        </p:spPr>
        <p:txBody>
          <a:bodyPr/>
          <a:lstStyle/>
          <a:p>
            <a:r>
              <a:rPr lang="en-US" dirty="0">
                <a:latin typeface="IBM Plex Mono SemiBold"/>
              </a:rPr>
              <a:t>DATA WRANGLING</a:t>
            </a:r>
            <a:endParaRPr lang="en-US" dirty="0"/>
          </a:p>
        </p:txBody>
      </p:sp>
      <p:sp>
        <p:nvSpPr>
          <p:cNvPr id="7" name="Rectangle 6">
            <a:extLst>
              <a:ext uri="{FF2B5EF4-FFF2-40B4-BE49-F238E27FC236}">
                <a16:creationId xmlns:a16="http://schemas.microsoft.com/office/drawing/2014/main" id="{8244280E-7EBD-43E9-A972-84DB7F078805}"/>
              </a:ext>
            </a:extLst>
          </p:cNvPr>
          <p:cNvSpPr/>
          <p:nvPr/>
        </p:nvSpPr>
        <p:spPr>
          <a:xfrm>
            <a:off x="1119809" y="4418448"/>
            <a:ext cx="10250556" cy="646331"/>
          </a:xfrm>
          <a:prstGeom prst="rect">
            <a:avLst/>
          </a:prstGeom>
        </p:spPr>
        <p:txBody>
          <a:bodyPr wrap="square">
            <a:spAutoFit/>
          </a:bodyPr>
          <a:lstStyle/>
          <a:p>
            <a:r>
              <a:rPr lang="en-US" i="1" dirty="0">
                <a:solidFill>
                  <a:schemeClr val="bg1">
                    <a:lumMod val="65000"/>
                  </a:schemeClr>
                </a:solidFill>
              </a:rPr>
              <a:t>https://github.com/drdataengg/Capstone_Applied_Data_Science_IBM/blob/05b10240338f1652fa38dbd7824a0e0b83e9285c/labs-jupyter-spacex-Data%20wrangling.ipynb</a:t>
            </a:r>
          </a:p>
        </p:txBody>
      </p:sp>
    </p:spTree>
    <p:extLst>
      <p:ext uri="{BB962C8B-B14F-4D97-AF65-F5344CB8AC3E}">
        <p14:creationId xmlns:p14="http://schemas.microsoft.com/office/powerpoint/2010/main" val="121127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7EF27E-4AA1-4A46-91FB-AB8C1542F427}"/>
              </a:ext>
            </a:extLst>
          </p:cNvPr>
          <p:cNvSpPr>
            <a:spLocks noGrp="1"/>
          </p:cNvSpPr>
          <p:nvPr>
            <p:ph type="title"/>
          </p:nvPr>
        </p:nvSpPr>
        <p:spPr>
          <a:xfrm>
            <a:off x="759031" y="321003"/>
            <a:ext cx="4200595" cy="1325563"/>
          </a:xfrm>
        </p:spPr>
        <p:txBody>
          <a:bodyPr/>
          <a:lstStyle/>
          <a:p>
            <a:r>
              <a:rPr lang="en-US" dirty="0">
                <a:latin typeface="IBM Plex Mono SemiBold"/>
              </a:rPr>
              <a:t>DATA WRANGLING</a:t>
            </a:r>
            <a:endParaRPr lang="en-US" dirty="0"/>
          </a:p>
        </p:txBody>
      </p:sp>
      <p:grpSp>
        <p:nvGrpSpPr>
          <p:cNvPr id="8" name="Group 7">
            <a:extLst>
              <a:ext uri="{FF2B5EF4-FFF2-40B4-BE49-F238E27FC236}">
                <a16:creationId xmlns:a16="http://schemas.microsoft.com/office/drawing/2014/main" id="{8A99442B-D062-41FB-B6AB-92B2459B32E5}"/>
              </a:ext>
            </a:extLst>
          </p:cNvPr>
          <p:cNvGrpSpPr/>
          <p:nvPr/>
        </p:nvGrpSpPr>
        <p:grpSpPr>
          <a:xfrm>
            <a:off x="920136" y="1700551"/>
            <a:ext cx="10051785" cy="3955738"/>
            <a:chOff x="802764" y="3332121"/>
            <a:chExt cx="10051785" cy="3955738"/>
          </a:xfrm>
        </p:grpSpPr>
        <p:sp>
          <p:nvSpPr>
            <p:cNvPr id="9" name="Rectangle 8">
              <a:extLst>
                <a:ext uri="{FF2B5EF4-FFF2-40B4-BE49-F238E27FC236}">
                  <a16:creationId xmlns:a16="http://schemas.microsoft.com/office/drawing/2014/main" id="{F7C1DCE1-331D-4927-88DE-84DD6D8D0EFC}"/>
                </a:ext>
              </a:extLst>
            </p:cNvPr>
            <p:cNvSpPr/>
            <p:nvPr/>
          </p:nvSpPr>
          <p:spPr>
            <a:xfrm>
              <a:off x="802764" y="3621881"/>
              <a:ext cx="1453935" cy="1148901"/>
            </a:xfrm>
            <a:prstGeom prst="rect">
              <a:avLst/>
            </a:prstGeom>
            <a:noFill/>
            <a:ln w="28575">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Data Discovery </a:t>
              </a:r>
            </a:p>
          </p:txBody>
        </p:sp>
        <p:sp>
          <p:nvSpPr>
            <p:cNvPr id="10" name="Rectangle 9">
              <a:extLst>
                <a:ext uri="{FF2B5EF4-FFF2-40B4-BE49-F238E27FC236}">
                  <a16:creationId xmlns:a16="http://schemas.microsoft.com/office/drawing/2014/main" id="{88E9FDE0-8179-45AE-990D-C0E0EB8F73B3}"/>
                </a:ext>
              </a:extLst>
            </p:cNvPr>
            <p:cNvSpPr/>
            <p:nvPr/>
          </p:nvSpPr>
          <p:spPr>
            <a:xfrm>
              <a:off x="3488274" y="3490529"/>
              <a:ext cx="2295325" cy="1411604"/>
            </a:xfrm>
            <a:prstGeom prst="rect">
              <a:avLst/>
            </a:prstGeom>
            <a:noFill/>
            <a:ln w="28575">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Data Structuring</a:t>
              </a:r>
            </a:p>
          </p:txBody>
        </p:sp>
        <p:sp>
          <p:nvSpPr>
            <p:cNvPr id="11" name="Rectangle 10">
              <a:extLst>
                <a:ext uri="{FF2B5EF4-FFF2-40B4-BE49-F238E27FC236}">
                  <a16:creationId xmlns:a16="http://schemas.microsoft.com/office/drawing/2014/main" id="{0C59D5FF-84BC-4730-8524-4DD0157295C3}"/>
                </a:ext>
              </a:extLst>
            </p:cNvPr>
            <p:cNvSpPr/>
            <p:nvPr/>
          </p:nvSpPr>
          <p:spPr>
            <a:xfrm>
              <a:off x="6814121" y="3332121"/>
              <a:ext cx="2295325" cy="1446113"/>
            </a:xfrm>
            <a:prstGeom prst="rect">
              <a:avLst/>
            </a:prstGeom>
            <a:noFill/>
            <a:ln w="28575">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Data Cleaning</a:t>
              </a:r>
            </a:p>
          </p:txBody>
        </p:sp>
        <p:sp>
          <p:nvSpPr>
            <p:cNvPr id="12" name="Rectangle 11">
              <a:extLst>
                <a:ext uri="{FF2B5EF4-FFF2-40B4-BE49-F238E27FC236}">
                  <a16:creationId xmlns:a16="http://schemas.microsoft.com/office/drawing/2014/main" id="{8874B6C1-6FCE-49FC-A195-2DDD50F90680}"/>
                </a:ext>
              </a:extLst>
            </p:cNvPr>
            <p:cNvSpPr/>
            <p:nvPr/>
          </p:nvSpPr>
          <p:spPr>
            <a:xfrm>
              <a:off x="8346229" y="5561908"/>
              <a:ext cx="2508320" cy="1446113"/>
            </a:xfrm>
            <a:prstGeom prst="rect">
              <a:avLst/>
            </a:prstGeom>
            <a:noFill/>
            <a:ln w="28575">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Data Enriching</a:t>
              </a:r>
            </a:p>
          </p:txBody>
        </p:sp>
        <p:sp>
          <p:nvSpPr>
            <p:cNvPr id="13" name="Rectangle 12">
              <a:extLst>
                <a:ext uri="{FF2B5EF4-FFF2-40B4-BE49-F238E27FC236}">
                  <a16:creationId xmlns:a16="http://schemas.microsoft.com/office/drawing/2014/main" id="{87C84045-C668-4E37-ABBC-8FC945DE662C}"/>
                </a:ext>
              </a:extLst>
            </p:cNvPr>
            <p:cNvSpPr/>
            <p:nvPr/>
          </p:nvSpPr>
          <p:spPr>
            <a:xfrm>
              <a:off x="4847928" y="5738134"/>
              <a:ext cx="1598167" cy="1403978"/>
            </a:xfrm>
            <a:prstGeom prst="rect">
              <a:avLst/>
            </a:prstGeom>
            <a:noFill/>
            <a:ln w="28575">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Data Validating</a:t>
              </a:r>
            </a:p>
          </p:txBody>
        </p:sp>
        <p:sp>
          <p:nvSpPr>
            <p:cNvPr id="14" name="Rectangle 13">
              <a:extLst>
                <a:ext uri="{FF2B5EF4-FFF2-40B4-BE49-F238E27FC236}">
                  <a16:creationId xmlns:a16="http://schemas.microsoft.com/office/drawing/2014/main" id="{4ADF71C9-9D9A-41FE-9526-BD0CEA237E80}"/>
                </a:ext>
              </a:extLst>
            </p:cNvPr>
            <p:cNvSpPr/>
            <p:nvPr/>
          </p:nvSpPr>
          <p:spPr>
            <a:xfrm>
              <a:off x="1987320" y="6036184"/>
              <a:ext cx="1511783" cy="1251675"/>
            </a:xfrm>
            <a:prstGeom prst="rect">
              <a:avLst/>
            </a:prstGeom>
            <a:noFill/>
            <a:ln w="28575">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lumMod val="95000"/>
                      <a:lumOff val="5000"/>
                    </a:schemeClr>
                  </a:solidFill>
                </a:rPr>
                <a:t>Data Publishing</a:t>
              </a:r>
            </a:p>
          </p:txBody>
        </p:sp>
        <p:sp>
          <p:nvSpPr>
            <p:cNvPr id="19" name="Arrow: Right 18">
              <a:extLst>
                <a:ext uri="{FF2B5EF4-FFF2-40B4-BE49-F238E27FC236}">
                  <a16:creationId xmlns:a16="http://schemas.microsoft.com/office/drawing/2014/main" id="{60D2E935-1D31-498F-8C80-F4A572FCC76F}"/>
                </a:ext>
              </a:extLst>
            </p:cNvPr>
            <p:cNvSpPr/>
            <p:nvPr/>
          </p:nvSpPr>
          <p:spPr>
            <a:xfrm>
              <a:off x="2378461" y="4078706"/>
              <a:ext cx="1005840" cy="3043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20B4C0E1-11D4-443A-AD68-127A232A45D7}"/>
                </a:ext>
              </a:extLst>
            </p:cNvPr>
            <p:cNvSpPr/>
            <p:nvPr/>
          </p:nvSpPr>
          <p:spPr>
            <a:xfrm rot="10800000">
              <a:off x="3582202" y="6346917"/>
              <a:ext cx="1188720" cy="3043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A6046219-1F6C-4534-AB5C-31B2EA2AFA2D}"/>
                </a:ext>
              </a:extLst>
            </p:cNvPr>
            <p:cNvSpPr/>
            <p:nvPr/>
          </p:nvSpPr>
          <p:spPr>
            <a:xfrm>
              <a:off x="5933100" y="4078706"/>
              <a:ext cx="731520" cy="3043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F4622981-BDA8-4093-A693-9DAD9181893D}"/>
                </a:ext>
              </a:extLst>
            </p:cNvPr>
            <p:cNvSpPr/>
            <p:nvPr/>
          </p:nvSpPr>
          <p:spPr>
            <a:xfrm rot="10800000">
              <a:off x="6562990" y="6317099"/>
              <a:ext cx="1645920" cy="3043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EC3D21F7-3A50-44F7-8DE9-4235F7E310F4}"/>
                </a:ext>
              </a:extLst>
            </p:cNvPr>
            <p:cNvSpPr/>
            <p:nvPr/>
          </p:nvSpPr>
          <p:spPr>
            <a:xfrm rot="5400000">
              <a:off x="8492836" y="5025941"/>
              <a:ext cx="548640" cy="30102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273563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BADA5-73E1-6FC7-3E76-148ADEBF5C95}"/>
              </a:ext>
            </a:extLst>
          </p:cNvPr>
          <p:cNvSpPr>
            <a:spLocks noGrp="1"/>
          </p:cNvSpPr>
          <p:nvPr>
            <p:ph type="title"/>
          </p:nvPr>
        </p:nvSpPr>
        <p:spPr>
          <a:xfrm>
            <a:off x="838200" y="365125"/>
            <a:ext cx="10376079" cy="885535"/>
          </a:xfrm>
        </p:spPr>
        <p:txBody>
          <a:bodyPr/>
          <a:lstStyle/>
          <a:p>
            <a:r>
              <a:rPr lang="en-US" dirty="0">
                <a:latin typeface="IBM Plex Mono SemiBold"/>
              </a:rPr>
              <a:t>DATA WRANGLING</a:t>
            </a:r>
            <a:endParaRPr lang="en-US" dirty="0"/>
          </a:p>
        </p:txBody>
      </p:sp>
      <p:pic>
        <p:nvPicPr>
          <p:cNvPr id="5" name="Picture 4" descr="A screenshot of a computer&#10;&#10;Description automatically generated">
            <a:extLst>
              <a:ext uri="{FF2B5EF4-FFF2-40B4-BE49-F238E27FC236}">
                <a16:creationId xmlns:a16="http://schemas.microsoft.com/office/drawing/2014/main" id="{8E0F949B-E919-7F3C-DD15-7E6E6D02228E}"/>
              </a:ext>
            </a:extLst>
          </p:cNvPr>
          <p:cNvPicPr>
            <a:picLocks noChangeAspect="1"/>
          </p:cNvPicPr>
          <p:nvPr/>
        </p:nvPicPr>
        <p:blipFill>
          <a:blip r:embed="rId2"/>
          <a:stretch>
            <a:fillRect/>
          </a:stretch>
        </p:blipFill>
        <p:spPr>
          <a:xfrm>
            <a:off x="373756" y="1576589"/>
            <a:ext cx="3695700" cy="3962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A screenshot of a computer&#10;&#10;Description automatically generated">
            <a:extLst>
              <a:ext uri="{FF2B5EF4-FFF2-40B4-BE49-F238E27FC236}">
                <a16:creationId xmlns:a16="http://schemas.microsoft.com/office/drawing/2014/main" id="{F00DF5F3-1D80-0292-E8DC-88F724722BA2}"/>
              </a:ext>
            </a:extLst>
          </p:cNvPr>
          <p:cNvPicPr>
            <a:picLocks noChangeAspect="1"/>
          </p:cNvPicPr>
          <p:nvPr/>
        </p:nvPicPr>
        <p:blipFill>
          <a:blip r:embed="rId3"/>
          <a:stretch>
            <a:fillRect/>
          </a:stretch>
        </p:blipFill>
        <p:spPr>
          <a:xfrm>
            <a:off x="4480909" y="1573838"/>
            <a:ext cx="7029450" cy="19716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descr="A screenshot of a computer&#10;&#10;Description automatically generated">
            <a:extLst>
              <a:ext uri="{FF2B5EF4-FFF2-40B4-BE49-F238E27FC236}">
                <a16:creationId xmlns:a16="http://schemas.microsoft.com/office/drawing/2014/main" id="{5DF8AB08-3A09-EE21-80DA-3D0A615C2075}"/>
              </a:ext>
            </a:extLst>
          </p:cNvPr>
          <p:cNvPicPr>
            <a:picLocks noChangeAspect="1"/>
          </p:cNvPicPr>
          <p:nvPr/>
        </p:nvPicPr>
        <p:blipFill>
          <a:blip r:embed="rId4"/>
          <a:stretch>
            <a:fillRect/>
          </a:stretch>
        </p:blipFill>
        <p:spPr>
          <a:xfrm>
            <a:off x="3487157" y="3694199"/>
            <a:ext cx="7557349" cy="2519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01835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08E737-B92D-4B43-A039-F91B5B99AD30}"/>
              </a:ext>
            </a:extLst>
          </p:cNvPr>
          <p:cNvSpPr>
            <a:spLocks noGrp="1"/>
          </p:cNvSpPr>
          <p:nvPr>
            <p:ph type="title"/>
          </p:nvPr>
        </p:nvSpPr>
        <p:spPr>
          <a:xfrm>
            <a:off x="799871" y="459764"/>
            <a:ext cx="7012286" cy="959408"/>
          </a:xfrm>
        </p:spPr>
        <p:txBody>
          <a:bodyPr>
            <a:normAutofit/>
          </a:bodyPr>
          <a:lstStyle/>
          <a:p>
            <a:r>
              <a:rPr lang="en-US" dirty="0">
                <a:latin typeface="IBM Plex Mono SemiBold"/>
              </a:rPr>
              <a:t>EDA WITH DATA VISUALIZATION</a:t>
            </a:r>
            <a:endParaRPr lang="en-US" dirty="0"/>
          </a:p>
        </p:txBody>
      </p:sp>
      <p:sp>
        <p:nvSpPr>
          <p:cNvPr id="6" name="Rectangle 5">
            <a:extLst>
              <a:ext uri="{FF2B5EF4-FFF2-40B4-BE49-F238E27FC236}">
                <a16:creationId xmlns:a16="http://schemas.microsoft.com/office/drawing/2014/main" id="{AAC53518-BE2D-4EB8-B9D1-F353993D429D}"/>
              </a:ext>
            </a:extLst>
          </p:cNvPr>
          <p:cNvSpPr/>
          <p:nvPr/>
        </p:nvSpPr>
        <p:spPr>
          <a:xfrm>
            <a:off x="1045265" y="5321173"/>
            <a:ext cx="9624391" cy="646331"/>
          </a:xfrm>
          <a:prstGeom prst="rect">
            <a:avLst/>
          </a:prstGeom>
        </p:spPr>
        <p:txBody>
          <a:bodyPr wrap="square">
            <a:spAutoFit/>
          </a:bodyPr>
          <a:lstStyle/>
          <a:p>
            <a:r>
              <a:rPr lang="en-US" i="1" dirty="0">
                <a:solidFill>
                  <a:schemeClr val="bg1">
                    <a:lumMod val="65000"/>
                  </a:schemeClr>
                </a:solidFill>
              </a:rPr>
              <a:t>https://github.com/drdataengg/Capstone_Applied_Data_Science_IBM/blob/05b10240338f1652fa38dbd7824a0e0b83e9285c/jupyter-labs-eda-dataviz.ipynb.jupyterlite.ipynb</a:t>
            </a:r>
          </a:p>
        </p:txBody>
      </p:sp>
      <p:sp>
        <p:nvSpPr>
          <p:cNvPr id="8" name="Rectangle 7">
            <a:extLst>
              <a:ext uri="{FF2B5EF4-FFF2-40B4-BE49-F238E27FC236}">
                <a16:creationId xmlns:a16="http://schemas.microsoft.com/office/drawing/2014/main" id="{2A7216A9-0242-49BA-9387-256832FE9E9F}"/>
              </a:ext>
            </a:extLst>
          </p:cNvPr>
          <p:cNvSpPr/>
          <p:nvPr/>
        </p:nvSpPr>
        <p:spPr>
          <a:xfrm>
            <a:off x="967407" y="1477346"/>
            <a:ext cx="10257183" cy="1323439"/>
          </a:xfrm>
          <a:prstGeom prst="rect">
            <a:avLst/>
          </a:prstGeom>
          <a:ln w="19050">
            <a:noFill/>
          </a:ln>
        </p:spPr>
        <p:txBody>
          <a:bodyPr wrap="square">
            <a:spAutoFit/>
          </a:bodyPr>
          <a:lstStyle/>
          <a:p>
            <a:pPr algn="just"/>
            <a:r>
              <a:rPr lang="en-US" sz="2000" dirty="0">
                <a:solidFill>
                  <a:schemeClr val="tx1">
                    <a:lumMod val="95000"/>
                    <a:lumOff val="5000"/>
                  </a:schemeClr>
                </a:solidFill>
                <a:latin typeface="IBM Plex Mono Text"/>
              </a:rPr>
              <a:t>Exploratory data analysis was conducted on the extracted SpaceX data to uncover patterns. Key libraries including pandas (for data manipulation), matplotlib (a versatile plotting library), seaborn (a visualization library built on matplotlib), and </a:t>
            </a:r>
            <a:r>
              <a:rPr lang="en-US" sz="2000" dirty="0" err="1">
                <a:solidFill>
                  <a:schemeClr val="tx1">
                    <a:lumMod val="95000"/>
                    <a:lumOff val="5000"/>
                  </a:schemeClr>
                </a:solidFill>
                <a:latin typeface="IBM Plex Mono Text"/>
              </a:rPr>
              <a:t>numpy</a:t>
            </a:r>
            <a:r>
              <a:rPr lang="en-US" sz="2000" dirty="0">
                <a:solidFill>
                  <a:schemeClr val="tx1">
                    <a:lumMod val="95000"/>
                    <a:lumOff val="5000"/>
                  </a:schemeClr>
                </a:solidFill>
                <a:latin typeface="IBM Plex Mono Text"/>
              </a:rPr>
              <a:t> (for array support) were imported. </a:t>
            </a:r>
          </a:p>
        </p:txBody>
      </p:sp>
      <p:sp>
        <p:nvSpPr>
          <p:cNvPr id="9" name="Rectangle 8">
            <a:extLst>
              <a:ext uri="{FF2B5EF4-FFF2-40B4-BE49-F238E27FC236}">
                <a16:creationId xmlns:a16="http://schemas.microsoft.com/office/drawing/2014/main" id="{AE2D6A10-2520-41D5-8B07-CF190BE726B5}"/>
              </a:ext>
            </a:extLst>
          </p:cNvPr>
          <p:cNvSpPr/>
          <p:nvPr/>
        </p:nvSpPr>
        <p:spPr>
          <a:xfrm>
            <a:off x="914397" y="2903054"/>
            <a:ext cx="10363202" cy="1631216"/>
          </a:xfrm>
          <a:prstGeom prst="rect">
            <a:avLst/>
          </a:prstGeom>
          <a:ln w="19050">
            <a:solidFill>
              <a:srgbClr val="0070C0"/>
            </a:solidFill>
          </a:ln>
        </p:spPr>
        <p:txBody>
          <a:bodyPr wrap="square">
            <a:spAutoFit/>
          </a:bodyPr>
          <a:lstStyle/>
          <a:p>
            <a:r>
              <a:rPr lang="en-US" sz="2000" dirty="0">
                <a:solidFill>
                  <a:srgbClr val="0070C0"/>
                </a:solidFill>
                <a:latin typeface="IBM Plex Mono Text"/>
              </a:rPr>
              <a:t>Generated multiple plots to explore the dataset:</a:t>
            </a:r>
          </a:p>
          <a:p>
            <a:pPr marL="457200" indent="-228600">
              <a:buFont typeface="Arial" panose="020B0604020202020204" pitchFamily="34" charset="0"/>
              <a:buChar char="•"/>
            </a:pPr>
            <a:r>
              <a:rPr lang="en-US" sz="2000" dirty="0">
                <a:solidFill>
                  <a:srgbClr val="0070C0"/>
                </a:solidFill>
                <a:latin typeface="IBM Plex Mono Text"/>
              </a:rPr>
              <a:t>Categorical plots comparing payload mass with flight number.</a:t>
            </a:r>
          </a:p>
          <a:p>
            <a:pPr marL="457200" indent="-228600">
              <a:buFont typeface="Arial" panose="020B0604020202020204" pitchFamily="34" charset="0"/>
              <a:buChar char="•"/>
            </a:pPr>
            <a:r>
              <a:rPr lang="en-US" sz="2000" dirty="0">
                <a:solidFill>
                  <a:srgbClr val="0070C0"/>
                </a:solidFill>
                <a:latin typeface="IBM Plex Mono Text"/>
              </a:rPr>
              <a:t>Scatterplots depicting the relationship between payload mass and launch site.</a:t>
            </a:r>
          </a:p>
          <a:p>
            <a:pPr marL="457200" indent="-228600">
              <a:buFont typeface="Arial" panose="020B0604020202020204" pitchFamily="34" charset="0"/>
              <a:buChar char="•"/>
            </a:pPr>
            <a:r>
              <a:rPr lang="en-US" sz="2000" dirty="0">
                <a:solidFill>
                  <a:srgbClr val="0070C0"/>
                </a:solidFill>
                <a:latin typeface="IBM Plex Mono Text"/>
              </a:rPr>
              <a:t>Scatterplots showing orbit versus flight number and orbit versus payload mass.</a:t>
            </a:r>
          </a:p>
          <a:p>
            <a:pPr marL="457200" indent="-228600">
              <a:buFont typeface="Arial" panose="020B0604020202020204" pitchFamily="34" charset="0"/>
              <a:buChar char="•"/>
            </a:pPr>
            <a:r>
              <a:rPr lang="en-US" sz="2000" dirty="0">
                <a:solidFill>
                  <a:srgbClr val="0070C0"/>
                </a:solidFill>
                <a:latin typeface="IBM Plex Mono Text"/>
              </a:rPr>
              <a:t>Created a line plot to visualize the yearly launch success rate.</a:t>
            </a:r>
          </a:p>
        </p:txBody>
      </p:sp>
    </p:spTree>
    <p:extLst>
      <p:ext uri="{BB962C8B-B14F-4D97-AF65-F5344CB8AC3E}">
        <p14:creationId xmlns:p14="http://schemas.microsoft.com/office/powerpoint/2010/main" val="940449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7D87B-8843-E6A9-DE87-9221E4633BF9}"/>
              </a:ext>
            </a:extLst>
          </p:cNvPr>
          <p:cNvSpPr>
            <a:spLocks noGrp="1"/>
          </p:cNvSpPr>
          <p:nvPr>
            <p:ph type="title"/>
          </p:nvPr>
        </p:nvSpPr>
        <p:spPr>
          <a:xfrm>
            <a:off x="531421" y="257801"/>
            <a:ext cx="9723912" cy="1325563"/>
          </a:xfrm>
        </p:spPr>
        <p:txBody>
          <a:bodyPr/>
          <a:lstStyle/>
          <a:p>
            <a:r>
              <a:rPr lang="en-US" dirty="0">
                <a:latin typeface="IBM Plex Mono SemiBold"/>
              </a:rPr>
              <a:t> PAYLOAD MASS VS FLIGHT NUMBER</a:t>
            </a:r>
            <a:endParaRPr lang="en-US" dirty="0"/>
          </a:p>
        </p:txBody>
      </p:sp>
      <p:pic>
        <p:nvPicPr>
          <p:cNvPr id="5" name="Picture 4" descr="Scatterplot Payload mass vs Flight Number&#10;&#10;">
            <a:extLst>
              <a:ext uri="{FF2B5EF4-FFF2-40B4-BE49-F238E27FC236}">
                <a16:creationId xmlns:a16="http://schemas.microsoft.com/office/drawing/2014/main" id="{AF4625D0-C402-5147-7B7A-E3FBB5BDCA61}"/>
              </a:ext>
            </a:extLst>
          </p:cNvPr>
          <p:cNvPicPr>
            <a:picLocks noChangeAspect="1"/>
          </p:cNvPicPr>
          <p:nvPr/>
        </p:nvPicPr>
        <p:blipFill>
          <a:blip r:embed="rId2"/>
          <a:stretch>
            <a:fillRect/>
          </a:stretch>
        </p:blipFill>
        <p:spPr>
          <a:xfrm>
            <a:off x="223838" y="1971072"/>
            <a:ext cx="11744325" cy="3667125"/>
          </a:xfrm>
          <a:prstGeom prst="rect">
            <a:avLst/>
          </a:prstGeom>
        </p:spPr>
      </p:pic>
    </p:spTree>
    <p:extLst>
      <p:ext uri="{BB962C8B-B14F-4D97-AF65-F5344CB8AC3E}">
        <p14:creationId xmlns:p14="http://schemas.microsoft.com/office/powerpoint/2010/main" val="52622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E764-AFD6-31B1-8135-96808FE6227C}"/>
              </a:ext>
            </a:extLst>
          </p:cNvPr>
          <p:cNvSpPr>
            <a:spLocks noGrp="1"/>
          </p:cNvSpPr>
          <p:nvPr>
            <p:ph type="title"/>
          </p:nvPr>
        </p:nvSpPr>
        <p:spPr>
          <a:xfrm>
            <a:off x="763073" y="75350"/>
            <a:ext cx="10515600" cy="1325563"/>
          </a:xfrm>
        </p:spPr>
        <p:txBody>
          <a:bodyPr/>
          <a:lstStyle/>
          <a:p>
            <a:r>
              <a:rPr lang="en-US" dirty="0">
                <a:latin typeface="IBM Plex Mono SemiBold"/>
              </a:rPr>
              <a:t>LAUNCH SITE VS FLIGHT NUMBER AND PAYLOAD MASS</a:t>
            </a:r>
            <a:endParaRPr lang="en-US" dirty="0"/>
          </a:p>
        </p:txBody>
      </p:sp>
      <p:pic>
        <p:nvPicPr>
          <p:cNvPr id="5" name="Content Placeholder 4" descr="Scatterplot Flight Number vs Launch Site">
            <a:extLst>
              <a:ext uri="{FF2B5EF4-FFF2-40B4-BE49-F238E27FC236}">
                <a16:creationId xmlns:a16="http://schemas.microsoft.com/office/drawing/2014/main" id="{D138A8A6-88B2-942B-5E3A-5DD8384335BB}"/>
              </a:ext>
            </a:extLst>
          </p:cNvPr>
          <p:cNvPicPr>
            <a:picLocks noGrp="1" noChangeAspect="1"/>
          </p:cNvPicPr>
          <p:nvPr>
            <p:ph sz="half" idx="1"/>
          </p:nvPr>
        </p:nvPicPr>
        <p:blipFill rotWithShape="1">
          <a:blip r:embed="rId2"/>
          <a:srcRect r="-184" b="1305"/>
          <a:stretch/>
        </p:blipFill>
        <p:spPr>
          <a:xfrm>
            <a:off x="365975" y="1550597"/>
            <a:ext cx="5857761" cy="40535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Content Placeholder 5" descr="Scatterplot Payload mass vs Launch Site">
            <a:extLst>
              <a:ext uri="{FF2B5EF4-FFF2-40B4-BE49-F238E27FC236}">
                <a16:creationId xmlns:a16="http://schemas.microsoft.com/office/drawing/2014/main" id="{DE608EA2-A1BE-78D3-791A-15D3D4D1B6F5}"/>
              </a:ext>
            </a:extLst>
          </p:cNvPr>
          <p:cNvPicPr>
            <a:picLocks noGrp="1" noChangeAspect="1"/>
          </p:cNvPicPr>
          <p:nvPr>
            <p:ph sz="half" idx="2"/>
          </p:nvPr>
        </p:nvPicPr>
        <p:blipFill>
          <a:blip r:embed="rId3"/>
          <a:stretch>
            <a:fillRect/>
          </a:stretch>
        </p:blipFill>
        <p:spPr>
          <a:xfrm>
            <a:off x="6376116" y="1716185"/>
            <a:ext cx="5181600" cy="35613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38233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atterplot Orbit type and Flight Number&#10;">
            <a:extLst>
              <a:ext uri="{FF2B5EF4-FFF2-40B4-BE49-F238E27FC236}">
                <a16:creationId xmlns:a16="http://schemas.microsoft.com/office/drawing/2014/main" id="{D2907EF1-A91E-5CF0-79F4-61E52D9ACDCF}"/>
              </a:ext>
            </a:extLst>
          </p:cNvPr>
          <p:cNvPicPr>
            <a:picLocks noGrp="1" noChangeAspect="1"/>
          </p:cNvPicPr>
          <p:nvPr>
            <p:ph sz="half" idx="1"/>
          </p:nvPr>
        </p:nvPicPr>
        <p:blipFill>
          <a:blip r:embed="rId2"/>
          <a:stretch>
            <a:fillRect/>
          </a:stretch>
        </p:blipFill>
        <p:spPr>
          <a:xfrm>
            <a:off x="687947" y="1712160"/>
            <a:ext cx="5181600" cy="404164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7" descr="Scatterplot Payload Mass vs Orbit&#10;">
            <a:extLst>
              <a:ext uri="{FF2B5EF4-FFF2-40B4-BE49-F238E27FC236}">
                <a16:creationId xmlns:a16="http://schemas.microsoft.com/office/drawing/2014/main" id="{03DAF3FA-6C75-9280-9EA4-39843BF73335}"/>
              </a:ext>
            </a:extLst>
          </p:cNvPr>
          <p:cNvPicPr>
            <a:picLocks noGrp="1" noChangeAspect="1"/>
          </p:cNvPicPr>
          <p:nvPr>
            <p:ph sz="half" idx="2"/>
          </p:nvPr>
        </p:nvPicPr>
        <p:blipFill>
          <a:blip r:embed="rId3"/>
          <a:stretch>
            <a:fillRect/>
          </a:stretch>
        </p:blipFill>
        <p:spPr>
          <a:xfrm>
            <a:off x="6172200" y="1694866"/>
            <a:ext cx="5181600" cy="4011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a:extLst>
              <a:ext uri="{FF2B5EF4-FFF2-40B4-BE49-F238E27FC236}">
                <a16:creationId xmlns:a16="http://schemas.microsoft.com/office/drawing/2014/main" id="{D324BBBB-2603-FE90-8C00-FA7BAC25CFAF}"/>
              </a:ext>
            </a:extLst>
          </p:cNvPr>
          <p:cNvSpPr>
            <a:spLocks noGrp="1"/>
          </p:cNvSpPr>
          <p:nvPr>
            <p:ph type="title"/>
          </p:nvPr>
        </p:nvSpPr>
        <p:spPr>
          <a:xfrm>
            <a:off x="838200" y="171942"/>
            <a:ext cx="10515600" cy="1325563"/>
          </a:xfrm>
        </p:spPr>
        <p:txBody>
          <a:bodyPr/>
          <a:lstStyle/>
          <a:p>
            <a:r>
              <a:rPr lang="en-US" dirty="0">
                <a:latin typeface="IBM Plex Mono SemiBold"/>
              </a:rPr>
              <a:t>ORBIT TYPE VS FLIGHT NUMBER AND PAYLOAD MASS</a:t>
            </a:r>
            <a:endParaRPr lang="en-US" dirty="0"/>
          </a:p>
        </p:txBody>
      </p:sp>
    </p:spTree>
    <p:extLst>
      <p:ext uri="{BB962C8B-B14F-4D97-AF65-F5344CB8AC3E}">
        <p14:creationId xmlns:p14="http://schemas.microsoft.com/office/powerpoint/2010/main" val="1849867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33B1-5438-A8C3-FF12-5FAC1E3FACFE}"/>
              </a:ext>
            </a:extLst>
          </p:cNvPr>
          <p:cNvSpPr>
            <a:spLocks noGrp="1"/>
          </p:cNvSpPr>
          <p:nvPr>
            <p:ph type="title"/>
          </p:nvPr>
        </p:nvSpPr>
        <p:spPr>
          <a:xfrm>
            <a:off x="741608" y="161209"/>
            <a:ext cx="10515600" cy="1325563"/>
          </a:xfrm>
        </p:spPr>
        <p:txBody>
          <a:bodyPr/>
          <a:lstStyle/>
          <a:p>
            <a:r>
              <a:rPr lang="en-US" dirty="0">
                <a:latin typeface="IBM Plex Mono SemiBold"/>
              </a:rPr>
              <a:t>YEARLY SUCCESS RATE</a:t>
            </a:r>
            <a:endParaRPr lang="en-US" dirty="0"/>
          </a:p>
        </p:txBody>
      </p:sp>
      <p:pic>
        <p:nvPicPr>
          <p:cNvPr id="5" name="Content Placeholder 4" descr="Yearly success rate lineplot">
            <a:extLst>
              <a:ext uri="{FF2B5EF4-FFF2-40B4-BE49-F238E27FC236}">
                <a16:creationId xmlns:a16="http://schemas.microsoft.com/office/drawing/2014/main" id="{6615E063-49CD-584A-B263-614D4565B8C0}"/>
              </a:ext>
            </a:extLst>
          </p:cNvPr>
          <p:cNvPicPr>
            <a:picLocks noGrp="1" noChangeAspect="1"/>
          </p:cNvPicPr>
          <p:nvPr>
            <p:ph sz="half" idx="1"/>
          </p:nvPr>
        </p:nvPicPr>
        <p:blipFill>
          <a:blip r:embed="rId2"/>
          <a:stretch>
            <a:fillRect/>
          </a:stretch>
        </p:blipFill>
        <p:spPr>
          <a:xfrm>
            <a:off x="2721232" y="1575354"/>
            <a:ext cx="5696754" cy="45084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14675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descr="Outline of the project report">
            <a:extLst>
              <a:ext uri="{FF2B5EF4-FFF2-40B4-BE49-F238E27FC236}">
                <a16:creationId xmlns:a16="http://schemas.microsoft.com/office/drawing/2014/main" id="{902FD5C4-FE5F-46D2-ABC9-49FA4BB8442F}"/>
              </a:ext>
              <a:ext uri="{C183D7F6-B498-43B3-948B-1728B52AA6E4}">
                <adec:decorative xmlns:adec="http://schemas.microsoft.com/office/drawing/2017/decorative" val="0"/>
              </a:ext>
            </a:extLst>
          </p:cNvPr>
          <p:cNvSpPr>
            <a:spLocks noGrp="1"/>
          </p:cNvSpPr>
          <p:nvPr>
            <p:ph sz="half" idx="2"/>
          </p:nvPr>
        </p:nvSpPr>
        <p:spPr>
          <a:xfrm>
            <a:off x="5961308" y="1686135"/>
            <a:ext cx="3329274"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pic>
        <p:nvPicPr>
          <p:cNvPr id="6" name="Picture 5" descr="Outline of the Presentation Report">
            <a:extLst>
              <a:ext uri="{FF2B5EF4-FFF2-40B4-BE49-F238E27FC236}">
                <a16:creationId xmlns:a16="http://schemas.microsoft.com/office/drawing/2014/main" id="{BC389E4E-2C39-BD1D-664B-9D0B9CB12271}"/>
              </a:ext>
            </a:extLst>
          </p:cNvPr>
          <p:cNvPicPr>
            <a:picLocks noChangeAspect="1"/>
          </p:cNvPicPr>
          <p:nvPr/>
        </p:nvPicPr>
        <p:blipFill rotWithShape="1">
          <a:blip r:embed="rId19"/>
          <a:srcRect l="11146" r="10454" b="438"/>
          <a:stretch/>
        </p:blipFill>
        <p:spPr>
          <a:xfrm>
            <a:off x="1229401" y="2068281"/>
            <a:ext cx="3203998" cy="2870671"/>
          </a:xfrm>
          <a:prstGeom prst="rect">
            <a:avLst/>
          </a:prstGeom>
        </p:spPr>
      </p:pic>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4D59F5-FEC3-46F4-92FD-CE498F96933E}"/>
              </a:ext>
            </a:extLst>
          </p:cNvPr>
          <p:cNvSpPr/>
          <p:nvPr/>
        </p:nvSpPr>
        <p:spPr>
          <a:xfrm>
            <a:off x="799871" y="1469121"/>
            <a:ext cx="10396330" cy="1200329"/>
          </a:xfrm>
          <a:prstGeom prst="rect">
            <a:avLst/>
          </a:prstGeom>
        </p:spPr>
        <p:txBody>
          <a:bodyPr wrap="square">
            <a:spAutoFit/>
          </a:bodyPr>
          <a:lstStyle/>
          <a:p>
            <a:pPr algn="just"/>
            <a:r>
              <a:rPr lang="en-US" dirty="0">
                <a:solidFill>
                  <a:schemeClr val="tx1">
                    <a:lumMod val="95000"/>
                    <a:lumOff val="5000"/>
                  </a:schemeClr>
                </a:solidFill>
                <a:latin typeface="IBM Plex Mono Text"/>
              </a:rPr>
              <a:t>Exploratory Data Analysis (EDA) with SQL involves querying a database to explore and analyze datasets directly. This includes describing the data, sampling, handling missing values, exploring relationships, identifying patterns, and, while not its primary function, some basic visualization capabilities. EDA with SQL is an efficient way to gain insights into large datasets within the database environment.</a:t>
            </a:r>
          </a:p>
        </p:txBody>
      </p:sp>
      <p:sp>
        <p:nvSpPr>
          <p:cNvPr id="6" name="Title 1">
            <a:extLst>
              <a:ext uri="{FF2B5EF4-FFF2-40B4-BE49-F238E27FC236}">
                <a16:creationId xmlns:a16="http://schemas.microsoft.com/office/drawing/2014/main" id="{34EB58B9-D892-498C-A861-49B7BA51C477}"/>
              </a:ext>
            </a:extLst>
          </p:cNvPr>
          <p:cNvSpPr>
            <a:spLocks noGrp="1"/>
          </p:cNvSpPr>
          <p:nvPr>
            <p:ph type="title"/>
          </p:nvPr>
        </p:nvSpPr>
        <p:spPr>
          <a:xfrm>
            <a:off x="799871" y="459764"/>
            <a:ext cx="4805549" cy="959408"/>
          </a:xfrm>
        </p:spPr>
        <p:txBody>
          <a:bodyPr/>
          <a:lstStyle/>
          <a:p>
            <a:r>
              <a:rPr lang="en-US" dirty="0">
                <a:latin typeface="IBM Plex Mono SemiBold"/>
              </a:rPr>
              <a:t>EDA WITH SQL</a:t>
            </a:r>
            <a:endParaRPr lang="en-US" dirty="0"/>
          </a:p>
        </p:txBody>
      </p:sp>
      <p:sp>
        <p:nvSpPr>
          <p:cNvPr id="7" name="TextBox 6">
            <a:extLst>
              <a:ext uri="{FF2B5EF4-FFF2-40B4-BE49-F238E27FC236}">
                <a16:creationId xmlns:a16="http://schemas.microsoft.com/office/drawing/2014/main" id="{EE84F4A8-1043-4933-B254-6ABE13E88185}"/>
              </a:ext>
            </a:extLst>
          </p:cNvPr>
          <p:cNvSpPr txBox="1"/>
          <p:nvPr/>
        </p:nvSpPr>
        <p:spPr>
          <a:xfrm>
            <a:off x="909202" y="2719399"/>
            <a:ext cx="10550616" cy="3139321"/>
          </a:xfrm>
          <a:prstGeom prst="rect">
            <a:avLst/>
          </a:prstGeom>
          <a:noFill/>
          <a:ln w="19050">
            <a:solidFill>
              <a:srgbClr val="0E659B"/>
            </a:solidFill>
          </a:ln>
        </p:spPr>
        <p:txBody>
          <a:bodyPr wrap="square" rtlCol="0">
            <a:spAutoFit/>
          </a:bodyPr>
          <a:lstStyle/>
          <a:p>
            <a:pPr marL="285750" indent="-285750">
              <a:buFont typeface="Arial" panose="020B0604020202020204" pitchFamily="34" charset="0"/>
              <a:buChar char="•"/>
            </a:pPr>
            <a:r>
              <a:rPr lang="en-US" dirty="0">
                <a:solidFill>
                  <a:srgbClr val="0070C0"/>
                </a:solidFill>
                <a:latin typeface="IBM Plex Mono Text"/>
              </a:rPr>
              <a:t>Conducted EDA with SQL on SpaceX dataset.</a:t>
            </a:r>
          </a:p>
          <a:p>
            <a:pPr marL="285750" indent="-285750">
              <a:buFont typeface="Arial" panose="020B0604020202020204" pitchFamily="34" charset="0"/>
              <a:buChar char="•"/>
            </a:pPr>
            <a:r>
              <a:rPr lang="en-US" dirty="0">
                <a:solidFill>
                  <a:srgbClr val="0070C0"/>
                </a:solidFill>
                <a:latin typeface="IBM Plex Mono Text"/>
              </a:rPr>
              <a:t>Tasks included showcasing unique launch site names and retrieving records with specific launch site strings.</a:t>
            </a:r>
          </a:p>
          <a:p>
            <a:pPr marL="285750" indent="-285750">
              <a:buFont typeface="Arial" panose="020B0604020202020204" pitchFamily="34" charset="0"/>
              <a:buChar char="•"/>
            </a:pPr>
            <a:r>
              <a:rPr lang="en-US" dirty="0">
                <a:solidFill>
                  <a:srgbClr val="0070C0"/>
                </a:solidFill>
                <a:latin typeface="IBM Plex Mono Text"/>
              </a:rPr>
              <a:t>Calculated total payload mass for NASA's CRS program and average payload mass for booster version F9 v1.1.</a:t>
            </a:r>
          </a:p>
          <a:p>
            <a:pPr marL="285750" indent="-285750">
              <a:buFont typeface="Arial" panose="020B0604020202020204" pitchFamily="34" charset="0"/>
              <a:buChar char="•"/>
            </a:pPr>
            <a:r>
              <a:rPr lang="en-US" dirty="0">
                <a:solidFill>
                  <a:srgbClr val="0070C0"/>
                </a:solidFill>
                <a:latin typeface="IBM Plex Mono Text"/>
              </a:rPr>
              <a:t>Identified date of first successful ground pad landing outcome.</a:t>
            </a:r>
          </a:p>
          <a:p>
            <a:pPr marL="285750" indent="-285750">
              <a:buFont typeface="Arial" panose="020B0604020202020204" pitchFamily="34" charset="0"/>
              <a:buChar char="•"/>
            </a:pPr>
            <a:r>
              <a:rPr lang="en-US" dirty="0">
                <a:solidFill>
                  <a:srgbClr val="0070C0"/>
                </a:solidFill>
                <a:latin typeface="IBM Plex Mono Text"/>
              </a:rPr>
              <a:t>Listed boosters with successful drone ship landings within specified payload mass range.</a:t>
            </a:r>
          </a:p>
          <a:p>
            <a:pPr marL="285750" indent="-285750">
              <a:buFont typeface="Arial" panose="020B0604020202020204" pitchFamily="34" charset="0"/>
              <a:buChar char="•"/>
            </a:pPr>
            <a:r>
              <a:rPr lang="en-US" dirty="0">
                <a:solidFill>
                  <a:srgbClr val="0070C0"/>
                </a:solidFill>
                <a:latin typeface="IBM Plex Mono Text"/>
              </a:rPr>
              <a:t>Tabulated total successful and failed mission outcomes.</a:t>
            </a:r>
          </a:p>
          <a:p>
            <a:pPr marL="285750" indent="-285750">
              <a:buFont typeface="Arial" panose="020B0604020202020204" pitchFamily="34" charset="0"/>
              <a:buChar char="•"/>
            </a:pPr>
            <a:r>
              <a:rPr lang="en-US" dirty="0">
                <a:solidFill>
                  <a:srgbClr val="0070C0"/>
                </a:solidFill>
                <a:latin typeface="IBM Plex Mono Text"/>
              </a:rPr>
              <a:t>Identified booster versions with maximum payload mass using subquery.</a:t>
            </a:r>
          </a:p>
          <a:p>
            <a:pPr marL="285750" indent="-285750">
              <a:buFont typeface="Arial" panose="020B0604020202020204" pitchFamily="34" charset="0"/>
              <a:buChar char="•"/>
            </a:pPr>
            <a:r>
              <a:rPr lang="en-US" dirty="0">
                <a:solidFill>
                  <a:srgbClr val="0070C0"/>
                </a:solidFill>
                <a:latin typeface="IBM Plex Mono Text"/>
              </a:rPr>
              <a:t>Compiled records to display month names, failure landing outcomes, booster versions, and launch sites for 2015.</a:t>
            </a:r>
          </a:p>
          <a:p>
            <a:pPr marL="285750" indent="-285750">
              <a:buFont typeface="Arial" panose="020B0604020202020204" pitchFamily="34" charset="0"/>
              <a:buChar char="•"/>
            </a:pPr>
            <a:r>
              <a:rPr lang="en-US" dirty="0">
                <a:solidFill>
                  <a:srgbClr val="0070C0"/>
                </a:solidFill>
                <a:latin typeface="IBM Plex Mono Text"/>
              </a:rPr>
              <a:t>Ranked count of landing outcomes between specified dates.</a:t>
            </a:r>
          </a:p>
        </p:txBody>
      </p:sp>
    </p:spTree>
    <p:extLst>
      <p:ext uri="{BB962C8B-B14F-4D97-AF65-F5344CB8AC3E}">
        <p14:creationId xmlns:p14="http://schemas.microsoft.com/office/powerpoint/2010/main" val="383393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F82B-2325-30FC-CB9A-3B00C7C6994B}"/>
              </a:ext>
            </a:extLst>
          </p:cNvPr>
          <p:cNvSpPr>
            <a:spLocks noGrp="1"/>
          </p:cNvSpPr>
          <p:nvPr>
            <p:ph type="title"/>
          </p:nvPr>
        </p:nvSpPr>
        <p:spPr>
          <a:xfrm>
            <a:off x="799871" y="459764"/>
            <a:ext cx="4805549" cy="959408"/>
          </a:xfrm>
        </p:spPr>
        <p:txBody>
          <a:bodyPr/>
          <a:lstStyle/>
          <a:p>
            <a:r>
              <a:rPr lang="en-US" dirty="0">
                <a:latin typeface="IBM Plex Mono SemiBold"/>
              </a:rPr>
              <a:t>EDA WITH SQL</a:t>
            </a:r>
            <a:endParaRPr lang="en-US" dirty="0"/>
          </a:p>
        </p:txBody>
      </p:sp>
      <p:pic>
        <p:nvPicPr>
          <p:cNvPr id="5" name="Picture 4" descr="A screenshot of a computer&#10;&#10;Description automatically generated">
            <a:extLst>
              <a:ext uri="{FF2B5EF4-FFF2-40B4-BE49-F238E27FC236}">
                <a16:creationId xmlns:a16="http://schemas.microsoft.com/office/drawing/2014/main" id="{834CB75C-48D3-1738-5084-E6370B78EDC4}"/>
              </a:ext>
            </a:extLst>
          </p:cNvPr>
          <p:cNvPicPr>
            <a:picLocks noChangeAspect="1"/>
          </p:cNvPicPr>
          <p:nvPr/>
        </p:nvPicPr>
        <p:blipFill>
          <a:blip r:embed="rId2"/>
          <a:stretch>
            <a:fillRect/>
          </a:stretch>
        </p:blipFill>
        <p:spPr>
          <a:xfrm>
            <a:off x="602178" y="1570883"/>
            <a:ext cx="3892138" cy="18656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descr="A screenshot of a computer&#10;&#10;Description automatically generated">
            <a:extLst>
              <a:ext uri="{FF2B5EF4-FFF2-40B4-BE49-F238E27FC236}">
                <a16:creationId xmlns:a16="http://schemas.microsoft.com/office/drawing/2014/main" id="{6D80528D-689B-D9FB-038E-C170BEDBFB35}"/>
              </a:ext>
            </a:extLst>
          </p:cNvPr>
          <p:cNvPicPr>
            <a:picLocks noChangeAspect="1"/>
          </p:cNvPicPr>
          <p:nvPr/>
        </p:nvPicPr>
        <p:blipFill>
          <a:blip r:embed="rId3"/>
          <a:stretch>
            <a:fillRect/>
          </a:stretch>
        </p:blipFill>
        <p:spPr>
          <a:xfrm>
            <a:off x="2273630" y="2104901"/>
            <a:ext cx="9525000" cy="365760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D3DF8E5-7E01-40C5-A25F-E24C98938C03}"/>
              </a:ext>
            </a:extLst>
          </p:cNvPr>
          <p:cNvSpPr/>
          <p:nvPr/>
        </p:nvSpPr>
        <p:spPr>
          <a:xfrm>
            <a:off x="393370" y="5721119"/>
            <a:ext cx="11016752" cy="646331"/>
          </a:xfrm>
          <a:prstGeom prst="rect">
            <a:avLst/>
          </a:prstGeom>
        </p:spPr>
        <p:txBody>
          <a:bodyPr wrap="square">
            <a:spAutoFit/>
          </a:bodyPr>
          <a:lstStyle/>
          <a:p>
            <a:r>
              <a:rPr lang="en-US" i="1" dirty="0">
                <a:solidFill>
                  <a:schemeClr val="bg1">
                    <a:lumMod val="65000"/>
                  </a:schemeClr>
                </a:solidFill>
              </a:rPr>
              <a:t>https://github.com/drdataengg/Capstone_Applied_Data_Science_IBM/blob/d2e55cc601f0090e851ec66aeb9cce954f0962d5/jupyter-labs-eda-sql-coursera_sqllite.ipynb</a:t>
            </a:r>
          </a:p>
        </p:txBody>
      </p:sp>
    </p:spTree>
    <p:extLst>
      <p:ext uri="{BB962C8B-B14F-4D97-AF65-F5344CB8AC3E}">
        <p14:creationId xmlns:p14="http://schemas.microsoft.com/office/powerpoint/2010/main" val="1577231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6E90FE-1A2B-4E0C-82F2-3EE4409B7365}"/>
              </a:ext>
            </a:extLst>
          </p:cNvPr>
          <p:cNvPicPr>
            <a:picLocks noChangeAspect="1"/>
          </p:cNvPicPr>
          <p:nvPr/>
        </p:nvPicPr>
        <p:blipFill>
          <a:blip r:embed="rId2"/>
          <a:stretch>
            <a:fillRect/>
          </a:stretch>
        </p:blipFill>
        <p:spPr>
          <a:xfrm>
            <a:off x="783627" y="2208763"/>
            <a:ext cx="10624745" cy="38421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246E7A6B-FD69-4E7E-B9FA-0D2DCE112E1A}"/>
              </a:ext>
            </a:extLst>
          </p:cNvPr>
          <p:cNvPicPr>
            <a:picLocks noChangeAspect="1"/>
          </p:cNvPicPr>
          <p:nvPr/>
        </p:nvPicPr>
        <p:blipFill>
          <a:blip r:embed="rId3"/>
          <a:stretch>
            <a:fillRect/>
          </a:stretch>
        </p:blipFill>
        <p:spPr>
          <a:xfrm>
            <a:off x="7399268" y="1423574"/>
            <a:ext cx="3841889" cy="2253511"/>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1105678-546F-45A3-B121-AD9EFE8465D0}"/>
              </a:ext>
            </a:extLst>
          </p:cNvPr>
          <p:cNvSpPr>
            <a:spLocks noGrp="1"/>
          </p:cNvSpPr>
          <p:nvPr>
            <p:ph type="title"/>
          </p:nvPr>
        </p:nvSpPr>
        <p:spPr>
          <a:xfrm>
            <a:off x="799872" y="459764"/>
            <a:ext cx="3374564" cy="722993"/>
          </a:xfrm>
        </p:spPr>
        <p:txBody>
          <a:bodyPr/>
          <a:lstStyle/>
          <a:p>
            <a:r>
              <a:rPr lang="en-US" dirty="0">
                <a:latin typeface="IBM Plex Mono SemiBold"/>
              </a:rPr>
              <a:t>EDA WITH SQL</a:t>
            </a:r>
            <a:endParaRPr lang="en-US" dirty="0"/>
          </a:p>
        </p:txBody>
      </p:sp>
    </p:spTree>
    <p:extLst>
      <p:ext uri="{BB962C8B-B14F-4D97-AF65-F5344CB8AC3E}">
        <p14:creationId xmlns:p14="http://schemas.microsoft.com/office/powerpoint/2010/main" val="3596305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7156DA-2F6C-4862-B6AF-CEB0023E023F}"/>
              </a:ext>
            </a:extLst>
          </p:cNvPr>
          <p:cNvSpPr>
            <a:spLocks noGrp="1"/>
          </p:cNvSpPr>
          <p:nvPr>
            <p:ph type="title"/>
          </p:nvPr>
        </p:nvSpPr>
        <p:spPr>
          <a:xfrm>
            <a:off x="799872" y="569094"/>
            <a:ext cx="3374564" cy="722993"/>
          </a:xfrm>
        </p:spPr>
        <p:txBody>
          <a:bodyPr/>
          <a:lstStyle/>
          <a:p>
            <a:r>
              <a:rPr lang="en-US" dirty="0">
                <a:latin typeface="IBM Plex Mono SemiBold"/>
              </a:rPr>
              <a:t>EDA WITH SQL</a:t>
            </a:r>
            <a:endParaRPr lang="en-US" dirty="0"/>
          </a:p>
        </p:txBody>
      </p:sp>
      <p:pic>
        <p:nvPicPr>
          <p:cNvPr id="6" name="Picture 5">
            <a:extLst>
              <a:ext uri="{FF2B5EF4-FFF2-40B4-BE49-F238E27FC236}">
                <a16:creationId xmlns:a16="http://schemas.microsoft.com/office/drawing/2014/main" id="{437FA9D6-6691-43CF-9B48-B968249E65F8}"/>
              </a:ext>
            </a:extLst>
          </p:cNvPr>
          <p:cNvPicPr>
            <a:picLocks noChangeAspect="1"/>
          </p:cNvPicPr>
          <p:nvPr/>
        </p:nvPicPr>
        <p:blipFill>
          <a:blip r:embed="rId2"/>
          <a:stretch>
            <a:fillRect/>
          </a:stretch>
        </p:blipFill>
        <p:spPr>
          <a:xfrm>
            <a:off x="589625" y="2083077"/>
            <a:ext cx="5178592" cy="2866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85887A9-8143-48FB-A977-66D50D58BD31}"/>
              </a:ext>
            </a:extLst>
          </p:cNvPr>
          <p:cNvPicPr>
            <a:picLocks noChangeAspect="1"/>
          </p:cNvPicPr>
          <p:nvPr/>
        </p:nvPicPr>
        <p:blipFill>
          <a:blip r:embed="rId3"/>
          <a:stretch>
            <a:fillRect/>
          </a:stretch>
        </p:blipFill>
        <p:spPr>
          <a:xfrm>
            <a:off x="6064624" y="1725268"/>
            <a:ext cx="5537751" cy="38270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46682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6A33B4-7FEB-42D7-B56E-4478C17FF0B0}"/>
              </a:ext>
            </a:extLst>
          </p:cNvPr>
          <p:cNvSpPr>
            <a:spLocks noGrp="1"/>
          </p:cNvSpPr>
          <p:nvPr>
            <p:ph type="title"/>
          </p:nvPr>
        </p:nvSpPr>
        <p:spPr>
          <a:xfrm>
            <a:off x="799872" y="569094"/>
            <a:ext cx="3374564" cy="722993"/>
          </a:xfrm>
        </p:spPr>
        <p:txBody>
          <a:bodyPr/>
          <a:lstStyle/>
          <a:p>
            <a:r>
              <a:rPr lang="en-US" dirty="0">
                <a:latin typeface="IBM Plex Mono SemiBold"/>
              </a:rPr>
              <a:t>EDA WITH SQL</a:t>
            </a:r>
            <a:endParaRPr lang="en-US" dirty="0"/>
          </a:p>
        </p:txBody>
      </p:sp>
      <p:pic>
        <p:nvPicPr>
          <p:cNvPr id="6" name="Picture 5">
            <a:extLst>
              <a:ext uri="{FF2B5EF4-FFF2-40B4-BE49-F238E27FC236}">
                <a16:creationId xmlns:a16="http://schemas.microsoft.com/office/drawing/2014/main" id="{9C4339D0-9518-4DD6-BA19-9550F777C459}"/>
              </a:ext>
            </a:extLst>
          </p:cNvPr>
          <p:cNvPicPr>
            <a:picLocks noChangeAspect="1"/>
          </p:cNvPicPr>
          <p:nvPr/>
        </p:nvPicPr>
        <p:blipFill>
          <a:blip r:embed="rId2"/>
          <a:stretch>
            <a:fillRect/>
          </a:stretch>
        </p:blipFill>
        <p:spPr>
          <a:xfrm>
            <a:off x="601090" y="1498117"/>
            <a:ext cx="5783332" cy="3455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B9DA90E0-C561-4639-ACB1-E70DB4142811}"/>
              </a:ext>
            </a:extLst>
          </p:cNvPr>
          <p:cNvPicPr>
            <a:picLocks noChangeAspect="1"/>
          </p:cNvPicPr>
          <p:nvPr/>
        </p:nvPicPr>
        <p:blipFill>
          <a:blip r:embed="rId3"/>
          <a:stretch>
            <a:fillRect/>
          </a:stretch>
        </p:blipFill>
        <p:spPr>
          <a:xfrm>
            <a:off x="4976182" y="2554357"/>
            <a:ext cx="7126366" cy="2887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C5D15E2-5134-43F9-89C6-D01B527C930A}"/>
              </a:ext>
            </a:extLst>
          </p:cNvPr>
          <p:cNvPicPr>
            <a:picLocks noChangeAspect="1"/>
          </p:cNvPicPr>
          <p:nvPr/>
        </p:nvPicPr>
        <p:blipFill>
          <a:blip r:embed="rId4"/>
          <a:stretch>
            <a:fillRect/>
          </a:stretch>
        </p:blipFill>
        <p:spPr>
          <a:xfrm>
            <a:off x="5223427" y="5611495"/>
            <a:ext cx="872573" cy="398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51435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5EA4C02-4AAF-4F80-BF1B-6D8100E9BAED}"/>
              </a:ext>
            </a:extLst>
          </p:cNvPr>
          <p:cNvSpPr>
            <a:spLocks noGrp="1"/>
          </p:cNvSpPr>
          <p:nvPr>
            <p:ph type="title"/>
          </p:nvPr>
        </p:nvSpPr>
        <p:spPr>
          <a:xfrm>
            <a:off x="799872" y="596838"/>
            <a:ext cx="3374564" cy="722993"/>
          </a:xfrm>
        </p:spPr>
        <p:txBody>
          <a:bodyPr/>
          <a:lstStyle/>
          <a:p>
            <a:r>
              <a:rPr lang="en-US" dirty="0">
                <a:latin typeface="IBM Plex Mono SemiBold"/>
              </a:rPr>
              <a:t>EDA WITH SQL</a:t>
            </a:r>
            <a:endParaRPr lang="en-US" dirty="0"/>
          </a:p>
        </p:txBody>
      </p:sp>
      <p:pic>
        <p:nvPicPr>
          <p:cNvPr id="9" name="Picture 8">
            <a:extLst>
              <a:ext uri="{FF2B5EF4-FFF2-40B4-BE49-F238E27FC236}">
                <a16:creationId xmlns:a16="http://schemas.microsoft.com/office/drawing/2014/main" id="{EE758D1B-2DAE-4957-9F08-B3D983BF3F77}"/>
              </a:ext>
            </a:extLst>
          </p:cNvPr>
          <p:cNvPicPr>
            <a:picLocks noChangeAspect="1"/>
          </p:cNvPicPr>
          <p:nvPr/>
        </p:nvPicPr>
        <p:blipFill>
          <a:blip r:embed="rId2"/>
          <a:stretch>
            <a:fillRect/>
          </a:stretch>
        </p:blipFill>
        <p:spPr>
          <a:xfrm>
            <a:off x="343214" y="1716598"/>
            <a:ext cx="4983542" cy="32851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25EB93C-A33C-4534-9CF2-6A545ACF2980}"/>
              </a:ext>
            </a:extLst>
          </p:cNvPr>
          <p:cNvPicPr>
            <a:picLocks noChangeAspect="1"/>
          </p:cNvPicPr>
          <p:nvPr/>
        </p:nvPicPr>
        <p:blipFill>
          <a:blip r:embed="rId3"/>
          <a:stretch>
            <a:fillRect/>
          </a:stretch>
        </p:blipFill>
        <p:spPr>
          <a:xfrm>
            <a:off x="5193612" y="2782437"/>
            <a:ext cx="6315902" cy="3341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2341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56B974-8A50-41E0-A85A-BAA492514ED4}"/>
              </a:ext>
            </a:extLst>
          </p:cNvPr>
          <p:cNvPicPr>
            <a:picLocks noChangeAspect="1"/>
          </p:cNvPicPr>
          <p:nvPr/>
        </p:nvPicPr>
        <p:blipFill>
          <a:blip r:embed="rId2"/>
          <a:stretch>
            <a:fillRect/>
          </a:stretch>
        </p:blipFill>
        <p:spPr>
          <a:xfrm>
            <a:off x="637981" y="1673366"/>
            <a:ext cx="6167486" cy="3511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F4D44FDD-09CB-4068-A189-35DB77657F47}"/>
              </a:ext>
            </a:extLst>
          </p:cNvPr>
          <p:cNvPicPr>
            <a:picLocks noChangeAspect="1"/>
          </p:cNvPicPr>
          <p:nvPr/>
        </p:nvPicPr>
        <p:blipFill>
          <a:blip r:embed="rId3"/>
          <a:stretch>
            <a:fillRect/>
          </a:stretch>
        </p:blipFill>
        <p:spPr>
          <a:xfrm>
            <a:off x="4668779" y="1504864"/>
            <a:ext cx="7402075" cy="4796545"/>
          </a:xfrm>
          <a:prstGeom prst="rect">
            <a:avLst/>
          </a:prstGeom>
          <a:ln>
            <a:noFill/>
          </a:ln>
          <a:effectLst>
            <a:outerShdw blurRad="292100" dist="139700" dir="2700000" algn="tl" rotWithShape="0">
              <a:srgbClr val="333333">
                <a:alpha val="65000"/>
              </a:srgbClr>
            </a:outerShdw>
          </a:effectLst>
        </p:spPr>
      </p:pic>
      <p:sp>
        <p:nvSpPr>
          <p:cNvPr id="13" name="Title 1">
            <a:extLst>
              <a:ext uri="{FF2B5EF4-FFF2-40B4-BE49-F238E27FC236}">
                <a16:creationId xmlns:a16="http://schemas.microsoft.com/office/drawing/2014/main" id="{0B06C041-C1A3-463E-B842-4E850499C401}"/>
              </a:ext>
            </a:extLst>
          </p:cNvPr>
          <p:cNvSpPr>
            <a:spLocks noGrp="1"/>
          </p:cNvSpPr>
          <p:nvPr>
            <p:ph type="title"/>
          </p:nvPr>
        </p:nvSpPr>
        <p:spPr>
          <a:xfrm>
            <a:off x="799872" y="596838"/>
            <a:ext cx="3374564" cy="722993"/>
          </a:xfrm>
        </p:spPr>
        <p:txBody>
          <a:bodyPr/>
          <a:lstStyle/>
          <a:p>
            <a:r>
              <a:rPr lang="en-US" dirty="0">
                <a:latin typeface="IBM Plex Mono SemiBold"/>
              </a:rPr>
              <a:t>EDA WITH SQL</a:t>
            </a:r>
            <a:endParaRPr lang="en-US" dirty="0"/>
          </a:p>
        </p:txBody>
      </p:sp>
    </p:spTree>
    <p:extLst>
      <p:ext uri="{BB962C8B-B14F-4D97-AF65-F5344CB8AC3E}">
        <p14:creationId xmlns:p14="http://schemas.microsoft.com/office/powerpoint/2010/main" val="2656163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636506" y="206370"/>
            <a:ext cx="10889011" cy="1285039"/>
          </a:xfrm>
        </p:spPr>
        <p:txBody>
          <a:bodyPr/>
          <a:lstStyle/>
          <a:p>
            <a:r>
              <a:rPr lang="en-US" dirty="0"/>
              <a:t>INTERACTIVE VISUAL ANALYTICS: FOLIUM MAP</a:t>
            </a:r>
          </a:p>
        </p:txBody>
      </p:sp>
      <p:sp>
        <p:nvSpPr>
          <p:cNvPr id="3" name="Rectangle 2">
            <a:extLst>
              <a:ext uri="{FF2B5EF4-FFF2-40B4-BE49-F238E27FC236}">
                <a16:creationId xmlns:a16="http://schemas.microsoft.com/office/drawing/2014/main" id="{66405266-9D41-43F1-B71A-CC8F1AD5B437}"/>
              </a:ext>
            </a:extLst>
          </p:cNvPr>
          <p:cNvSpPr/>
          <p:nvPr/>
        </p:nvSpPr>
        <p:spPr>
          <a:xfrm>
            <a:off x="902803" y="2776448"/>
            <a:ext cx="10386391" cy="2800767"/>
          </a:xfrm>
          <a:prstGeom prst="rect">
            <a:avLst/>
          </a:prstGeom>
          <a:ln w="28575">
            <a:solidFill>
              <a:srgbClr val="0070C0"/>
            </a:solidFill>
          </a:ln>
        </p:spPr>
        <p:txBody>
          <a:bodyPr wrap="square">
            <a:spAutoFit/>
          </a:bodyPr>
          <a:lstStyle/>
          <a:p>
            <a:endParaRPr lang="en-US" sz="2200" dirty="0">
              <a:solidFill>
                <a:srgbClr val="0070C0"/>
              </a:solidFill>
              <a:latin typeface="IBM Plex Mono Text"/>
            </a:endParaRPr>
          </a:p>
          <a:p>
            <a:r>
              <a:rPr lang="en-US" sz="2200" dirty="0">
                <a:solidFill>
                  <a:srgbClr val="0070C0"/>
                </a:solidFill>
                <a:latin typeface="IBM Plex Mono Text"/>
              </a:rPr>
              <a:t>Using Folium maps, the following actions were performed to discover geographical patterns related to launch sites:</a:t>
            </a:r>
          </a:p>
          <a:p>
            <a:endParaRPr lang="en-US" sz="2200" dirty="0">
              <a:solidFill>
                <a:srgbClr val="0070C0"/>
              </a:solidFill>
              <a:latin typeface="IBM Plex Mono Text"/>
            </a:endParaRPr>
          </a:p>
          <a:p>
            <a:pPr marL="285750" indent="-285750">
              <a:buFont typeface="Arial" panose="020B0604020202020204" pitchFamily="34" charset="0"/>
              <a:buChar char="•"/>
            </a:pPr>
            <a:r>
              <a:rPr lang="en-US" sz="2200" dirty="0">
                <a:solidFill>
                  <a:srgbClr val="0070C0"/>
                </a:solidFill>
                <a:latin typeface="IBM Plex Mono Text"/>
              </a:rPr>
              <a:t>Marking all launch sites on a map.</a:t>
            </a:r>
          </a:p>
          <a:p>
            <a:pPr marL="285750" indent="-285750">
              <a:buFont typeface="Arial" panose="020B0604020202020204" pitchFamily="34" charset="0"/>
              <a:buChar char="•"/>
            </a:pPr>
            <a:r>
              <a:rPr lang="en-US" sz="2200" dirty="0">
                <a:solidFill>
                  <a:srgbClr val="0070C0"/>
                </a:solidFill>
                <a:latin typeface="IBM Plex Mono Text"/>
              </a:rPr>
              <a:t>Indicating the success or failure of launches for each site on the map.</a:t>
            </a:r>
          </a:p>
          <a:p>
            <a:pPr marL="285750" indent="-285750">
              <a:buFont typeface="Arial" panose="020B0604020202020204" pitchFamily="34" charset="0"/>
              <a:buChar char="•"/>
            </a:pPr>
            <a:r>
              <a:rPr lang="en-US" sz="2200" dirty="0">
                <a:solidFill>
                  <a:srgbClr val="0070C0"/>
                </a:solidFill>
                <a:latin typeface="IBM Plex Mono Text"/>
              </a:rPr>
              <a:t>Calculating the distances between a launch site and its proximities.</a:t>
            </a:r>
          </a:p>
          <a:p>
            <a:endParaRPr lang="en-US" sz="2200" dirty="0">
              <a:solidFill>
                <a:srgbClr val="0070C0"/>
              </a:solidFill>
              <a:latin typeface="IBM Plex Mono Text"/>
            </a:endParaRPr>
          </a:p>
        </p:txBody>
      </p:sp>
      <p:sp>
        <p:nvSpPr>
          <p:cNvPr id="4" name="Rectangle 3">
            <a:extLst>
              <a:ext uri="{FF2B5EF4-FFF2-40B4-BE49-F238E27FC236}">
                <a16:creationId xmlns:a16="http://schemas.microsoft.com/office/drawing/2014/main" id="{3A541BFB-8B8B-45C2-9E33-7B5E7180AF77}"/>
              </a:ext>
            </a:extLst>
          </p:cNvPr>
          <p:cNvSpPr/>
          <p:nvPr/>
        </p:nvSpPr>
        <p:spPr>
          <a:xfrm>
            <a:off x="902804" y="1491409"/>
            <a:ext cx="10386391" cy="1200329"/>
          </a:xfrm>
          <a:prstGeom prst="rect">
            <a:avLst/>
          </a:prstGeom>
        </p:spPr>
        <p:txBody>
          <a:bodyPr wrap="square">
            <a:spAutoFit/>
          </a:bodyPr>
          <a:lstStyle/>
          <a:p>
            <a:pPr algn="just"/>
            <a:r>
              <a:rPr lang="en-US" dirty="0"/>
              <a:t>Folium enables interactive visual analytics in Python by creating dynamic maps for geospatial data exploration. Users can plot data points, customize map styles, and interact with map elements like markers and polygons. Integration of visualizations and widgets allows for deeper insights into spatial patterns and relationships, enhancing geospatial data analysis.</a:t>
            </a:r>
          </a:p>
        </p:txBody>
      </p:sp>
      <p:sp>
        <p:nvSpPr>
          <p:cNvPr id="5" name="Rectangle 4">
            <a:extLst>
              <a:ext uri="{FF2B5EF4-FFF2-40B4-BE49-F238E27FC236}">
                <a16:creationId xmlns:a16="http://schemas.microsoft.com/office/drawing/2014/main" id="{4655BF3E-D499-496A-B4E3-C42AB0A6DE5A}"/>
              </a:ext>
            </a:extLst>
          </p:cNvPr>
          <p:cNvSpPr/>
          <p:nvPr/>
        </p:nvSpPr>
        <p:spPr>
          <a:xfrm>
            <a:off x="811696" y="5661925"/>
            <a:ext cx="10568608" cy="646331"/>
          </a:xfrm>
          <a:prstGeom prst="rect">
            <a:avLst/>
          </a:prstGeom>
        </p:spPr>
        <p:txBody>
          <a:bodyPr wrap="square">
            <a:spAutoFit/>
          </a:bodyPr>
          <a:lstStyle/>
          <a:p>
            <a:r>
              <a:rPr lang="en-US" i="1" dirty="0">
                <a:solidFill>
                  <a:schemeClr val="bg1">
                    <a:lumMod val="65000"/>
                  </a:schemeClr>
                </a:solidFill>
              </a:rPr>
              <a:t>https://github.com/drdataengg/Capstone_Applied_Data_Science_IBM/blob/d2e55cc601f0090e851ec66aeb9cce954f0962d5/lab_jupyter_launch_site_location%20(1).ipynb</a:t>
            </a:r>
          </a:p>
        </p:txBody>
      </p:sp>
    </p:spTree>
    <p:extLst>
      <p:ext uri="{BB962C8B-B14F-4D97-AF65-F5344CB8AC3E}">
        <p14:creationId xmlns:p14="http://schemas.microsoft.com/office/powerpoint/2010/main" val="2659604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4B40CFF-2D4D-4DAF-8DC7-668843736EBA}"/>
              </a:ext>
            </a:extLst>
          </p:cNvPr>
          <p:cNvPicPr>
            <a:picLocks noGrp="1" noChangeAspect="1"/>
          </p:cNvPicPr>
          <p:nvPr>
            <p:ph sz="half" idx="2"/>
          </p:nvPr>
        </p:nvPicPr>
        <p:blipFill>
          <a:blip r:embed="rId2"/>
          <a:stretch>
            <a:fillRect/>
          </a:stretch>
        </p:blipFill>
        <p:spPr>
          <a:xfrm>
            <a:off x="6172202" y="1813279"/>
            <a:ext cx="5181600" cy="3251490"/>
          </a:xfrm>
        </p:spPr>
      </p:pic>
      <p:sp>
        <p:nvSpPr>
          <p:cNvPr id="9" name="TextBox 8">
            <a:extLst>
              <a:ext uri="{FF2B5EF4-FFF2-40B4-BE49-F238E27FC236}">
                <a16:creationId xmlns:a16="http://schemas.microsoft.com/office/drawing/2014/main" id="{A19A5721-58F0-4668-ADAC-19A3CADA0EA3}"/>
              </a:ext>
            </a:extLst>
          </p:cNvPr>
          <p:cNvSpPr txBox="1"/>
          <p:nvPr/>
        </p:nvSpPr>
        <p:spPr>
          <a:xfrm>
            <a:off x="838200" y="707741"/>
            <a:ext cx="7854010" cy="523220"/>
          </a:xfrm>
          <a:prstGeom prst="rect">
            <a:avLst/>
          </a:prstGeom>
          <a:noFill/>
        </p:spPr>
        <p:txBody>
          <a:bodyPr wrap="none" rtlCol="0">
            <a:spAutoFit/>
          </a:bodyPr>
          <a:lstStyle/>
          <a:p>
            <a:r>
              <a:rPr lang="en-US" sz="2800" dirty="0">
                <a:solidFill>
                  <a:srgbClr val="0070C0"/>
                </a:solidFill>
                <a:latin typeface="IBM Plex Mono Text"/>
              </a:rPr>
              <a:t>LAUNCH SITES MARKED WITH MARKERS AND CIRCLE</a:t>
            </a:r>
          </a:p>
        </p:txBody>
      </p:sp>
      <p:pic>
        <p:nvPicPr>
          <p:cNvPr id="13" name="Content Placeholder 12">
            <a:extLst>
              <a:ext uri="{FF2B5EF4-FFF2-40B4-BE49-F238E27FC236}">
                <a16:creationId xmlns:a16="http://schemas.microsoft.com/office/drawing/2014/main" id="{6DD72BCE-3571-44D2-A342-F35CB81A8095}"/>
              </a:ext>
            </a:extLst>
          </p:cNvPr>
          <p:cNvPicPr>
            <a:picLocks noGrp="1" noChangeAspect="1"/>
          </p:cNvPicPr>
          <p:nvPr>
            <p:ph sz="half" idx="1"/>
          </p:nvPr>
        </p:nvPicPr>
        <p:blipFill>
          <a:blip r:embed="rId3"/>
          <a:stretch>
            <a:fillRect/>
          </a:stretch>
        </p:blipFill>
        <p:spPr>
          <a:xfrm>
            <a:off x="838200" y="1793230"/>
            <a:ext cx="5181600" cy="3271539"/>
          </a:xfrm>
        </p:spPr>
      </p:pic>
    </p:spTree>
    <p:extLst>
      <p:ext uri="{BB962C8B-B14F-4D97-AF65-F5344CB8AC3E}">
        <p14:creationId xmlns:p14="http://schemas.microsoft.com/office/powerpoint/2010/main" val="4251699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B853B8F-2A02-4290-B861-2481941347E8}"/>
              </a:ext>
            </a:extLst>
          </p:cNvPr>
          <p:cNvPicPr>
            <a:picLocks noGrp="1" noChangeAspect="1"/>
          </p:cNvPicPr>
          <p:nvPr>
            <p:ph sz="half" idx="1"/>
          </p:nvPr>
        </p:nvPicPr>
        <p:blipFill>
          <a:blip r:embed="rId2"/>
          <a:stretch>
            <a:fillRect/>
          </a:stretch>
        </p:blipFill>
        <p:spPr>
          <a:xfrm>
            <a:off x="838201" y="1927654"/>
            <a:ext cx="5181600" cy="2835313"/>
          </a:xfrm>
        </p:spPr>
      </p:pic>
      <p:pic>
        <p:nvPicPr>
          <p:cNvPr id="10" name="Content Placeholder 9">
            <a:extLst>
              <a:ext uri="{FF2B5EF4-FFF2-40B4-BE49-F238E27FC236}">
                <a16:creationId xmlns:a16="http://schemas.microsoft.com/office/drawing/2014/main" id="{046A490D-26B0-4E74-916A-E1BD26215297}"/>
              </a:ext>
            </a:extLst>
          </p:cNvPr>
          <p:cNvPicPr>
            <a:picLocks noGrp="1" noChangeAspect="1"/>
          </p:cNvPicPr>
          <p:nvPr>
            <p:ph sz="half" idx="2"/>
          </p:nvPr>
        </p:nvPicPr>
        <p:blipFill>
          <a:blip r:embed="rId3"/>
          <a:stretch>
            <a:fillRect/>
          </a:stretch>
        </p:blipFill>
        <p:spPr>
          <a:xfrm>
            <a:off x="6172199" y="1799708"/>
            <a:ext cx="5181600" cy="3258583"/>
          </a:xfrm>
        </p:spPr>
      </p:pic>
      <p:sp>
        <p:nvSpPr>
          <p:cNvPr id="11" name="TextBox 10">
            <a:extLst>
              <a:ext uri="{FF2B5EF4-FFF2-40B4-BE49-F238E27FC236}">
                <a16:creationId xmlns:a16="http://schemas.microsoft.com/office/drawing/2014/main" id="{153431A5-A3F3-453D-83D5-DC945FAFD94D}"/>
              </a:ext>
            </a:extLst>
          </p:cNvPr>
          <p:cNvSpPr txBox="1"/>
          <p:nvPr/>
        </p:nvSpPr>
        <p:spPr>
          <a:xfrm>
            <a:off x="784136" y="704195"/>
            <a:ext cx="5959324" cy="523220"/>
          </a:xfrm>
          <a:prstGeom prst="rect">
            <a:avLst/>
          </a:prstGeom>
          <a:noFill/>
        </p:spPr>
        <p:txBody>
          <a:bodyPr wrap="none" rtlCol="0">
            <a:spAutoFit/>
          </a:bodyPr>
          <a:lstStyle/>
          <a:p>
            <a:r>
              <a:rPr lang="en-US" sz="2800" dirty="0">
                <a:solidFill>
                  <a:srgbClr val="0070C0"/>
                </a:solidFill>
                <a:latin typeface="IBM Plex Mono Text"/>
              </a:rPr>
              <a:t>TOTAL NUMBER OF LAUNCHES PER SITE</a:t>
            </a:r>
          </a:p>
        </p:txBody>
      </p:sp>
    </p:spTree>
    <p:extLst>
      <p:ext uri="{BB962C8B-B14F-4D97-AF65-F5344CB8AC3E}">
        <p14:creationId xmlns:p14="http://schemas.microsoft.com/office/powerpoint/2010/main" val="1584148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444729" y="1510498"/>
            <a:ext cx="6819105" cy="4508376"/>
          </a:xfrm>
          <a:ln w="19050">
            <a:solidFill>
              <a:srgbClr val="0E659B"/>
            </a:solidFill>
          </a:ln>
        </p:spPr>
        <p:txBody>
          <a:bodyPr vert="horz" lIns="91440" tIns="45720" rIns="91440" bIns="45720" rtlCol="0" anchor="t">
            <a:normAutofit/>
          </a:bodyPr>
          <a:lstStyle/>
          <a:p>
            <a:endParaRPr lang="en-US" sz="2200" dirty="0">
              <a:latin typeface="IBM Plex Mono Text"/>
            </a:endParaRPr>
          </a:p>
          <a:p>
            <a:r>
              <a:rPr lang="en-US" sz="2200" dirty="0">
                <a:latin typeface="IBM Plex Mono Text"/>
              </a:rPr>
              <a:t>Analysis of space mission data reveals a positive trend of improving success rates over time.</a:t>
            </a:r>
            <a:endParaRPr lang="en-US"/>
          </a:p>
          <a:p>
            <a:r>
              <a:rPr lang="en-US" sz="2200" dirty="0">
                <a:latin typeface="IBM Plex Mono Text"/>
              </a:rPr>
              <a:t>Key findings highlight:</a:t>
            </a:r>
            <a:endParaRPr lang="en-US" dirty="0"/>
          </a:p>
          <a:p>
            <a:pPr lvl="1"/>
            <a:r>
              <a:rPr lang="en-US" sz="1800" dirty="0">
                <a:latin typeface="IBM Plex Mono Text"/>
              </a:rPr>
              <a:t>Effectiveness of KSC LC-39A as a launch site.</a:t>
            </a:r>
            <a:endParaRPr lang="en-US" dirty="0"/>
          </a:p>
          <a:p>
            <a:pPr lvl="1"/>
            <a:r>
              <a:rPr lang="en-US" sz="1800" dirty="0">
                <a:latin typeface="IBM Plex Mono Text"/>
              </a:rPr>
              <a:t>Potential of CCAFS SLC-40 for handling heavier payloads.</a:t>
            </a:r>
            <a:endParaRPr lang="en-US" dirty="0"/>
          </a:p>
          <a:p>
            <a:pPr lvl="1"/>
            <a:r>
              <a:rPr lang="en-US" sz="1800" dirty="0">
                <a:latin typeface="IBM Plex Mono Text"/>
              </a:rPr>
              <a:t>Importance of strategic mission planning, evident in consistent success rates in specific orbits.</a:t>
            </a:r>
          </a:p>
          <a:p>
            <a:pPr lvl="1"/>
            <a:r>
              <a:rPr lang="en-US" sz="1800" dirty="0">
                <a:latin typeface="IBM Plex Mono Text"/>
              </a:rPr>
              <a:t>Observed increase in success rates beyond 2013 reflects advancements in technology and operational practices.</a:t>
            </a:r>
          </a:p>
          <a:p>
            <a:r>
              <a:rPr lang="en-US" sz="2200" dirty="0">
                <a:latin typeface="IBM Plex Mono Text"/>
              </a:rPr>
              <a:t>Insights underscore the importance of continuous innovation and collaboration in achieving successful space missions.</a:t>
            </a:r>
            <a:endParaRPr lang="en-US" sz="2200" dirty="0"/>
          </a:p>
          <a:p>
            <a:endParaRPr lang="en-US" sz="2200"/>
          </a:p>
        </p:txBody>
      </p:sp>
      <p:pic>
        <p:nvPicPr>
          <p:cNvPr id="6" name="Picture 5" descr="Executive Summary">
            <a:extLst>
              <a:ext uri="{FF2B5EF4-FFF2-40B4-BE49-F238E27FC236}">
                <a16:creationId xmlns:a16="http://schemas.microsoft.com/office/drawing/2014/main" id="{02502A4F-DFE1-9010-CE52-89619EBBFB0D}"/>
              </a:ext>
            </a:extLst>
          </p:cNvPr>
          <p:cNvPicPr>
            <a:picLocks noChangeAspect="1"/>
          </p:cNvPicPr>
          <p:nvPr/>
        </p:nvPicPr>
        <p:blipFill rotWithShape="1">
          <a:blip r:embed="rId3"/>
          <a:srcRect l="30388" t="8658" r="29310" b="11255"/>
          <a:stretch/>
        </p:blipFill>
        <p:spPr>
          <a:xfrm>
            <a:off x="928166" y="1967154"/>
            <a:ext cx="2956040" cy="292369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F7A1622-F912-45F9-92F2-A8F3910AB981}"/>
              </a:ext>
            </a:extLst>
          </p:cNvPr>
          <p:cNvPicPr>
            <a:picLocks noGrp="1" noChangeAspect="1"/>
          </p:cNvPicPr>
          <p:nvPr>
            <p:ph sz="half" idx="1"/>
          </p:nvPr>
        </p:nvPicPr>
        <p:blipFill>
          <a:blip r:embed="rId2"/>
          <a:stretch>
            <a:fillRect/>
          </a:stretch>
        </p:blipFill>
        <p:spPr>
          <a:xfrm>
            <a:off x="734968" y="1821953"/>
            <a:ext cx="5181600" cy="3214094"/>
          </a:xfrm>
        </p:spPr>
      </p:pic>
      <p:pic>
        <p:nvPicPr>
          <p:cNvPr id="8" name="Content Placeholder 7">
            <a:extLst>
              <a:ext uri="{FF2B5EF4-FFF2-40B4-BE49-F238E27FC236}">
                <a16:creationId xmlns:a16="http://schemas.microsoft.com/office/drawing/2014/main" id="{9D42359F-7247-4A16-BF1A-C981ACE129DC}"/>
              </a:ext>
            </a:extLst>
          </p:cNvPr>
          <p:cNvPicPr>
            <a:picLocks noGrp="1" noChangeAspect="1"/>
          </p:cNvPicPr>
          <p:nvPr>
            <p:ph sz="half" idx="2"/>
          </p:nvPr>
        </p:nvPicPr>
        <p:blipFill>
          <a:blip r:embed="rId3"/>
          <a:stretch>
            <a:fillRect/>
          </a:stretch>
        </p:blipFill>
        <p:spPr>
          <a:xfrm>
            <a:off x="6172200" y="1821953"/>
            <a:ext cx="5181600" cy="3219923"/>
          </a:xfrm>
        </p:spPr>
      </p:pic>
      <p:sp>
        <p:nvSpPr>
          <p:cNvPr id="9" name="TextBox 8">
            <a:extLst>
              <a:ext uri="{FF2B5EF4-FFF2-40B4-BE49-F238E27FC236}">
                <a16:creationId xmlns:a16="http://schemas.microsoft.com/office/drawing/2014/main" id="{DA1CC1B1-54F3-4ACC-8DAF-1A7B52C976A6}"/>
              </a:ext>
            </a:extLst>
          </p:cNvPr>
          <p:cNvSpPr txBox="1"/>
          <p:nvPr/>
        </p:nvSpPr>
        <p:spPr>
          <a:xfrm>
            <a:off x="734968" y="425351"/>
            <a:ext cx="10569664" cy="954107"/>
          </a:xfrm>
          <a:prstGeom prst="rect">
            <a:avLst/>
          </a:prstGeom>
          <a:noFill/>
        </p:spPr>
        <p:txBody>
          <a:bodyPr wrap="square" rtlCol="0">
            <a:spAutoFit/>
          </a:bodyPr>
          <a:lstStyle/>
          <a:p>
            <a:r>
              <a:rPr lang="en-US" sz="2800" dirty="0">
                <a:solidFill>
                  <a:srgbClr val="0070C0"/>
                </a:solidFill>
                <a:latin typeface="IBM Plex Mono Text"/>
              </a:rPr>
              <a:t>SUCCESSFUL AND FAILED LAUNCHED MARKED WITH MARKER OF DIFFERENT COLORS</a:t>
            </a:r>
          </a:p>
        </p:txBody>
      </p:sp>
    </p:spTree>
    <p:extLst>
      <p:ext uri="{BB962C8B-B14F-4D97-AF65-F5344CB8AC3E}">
        <p14:creationId xmlns:p14="http://schemas.microsoft.com/office/powerpoint/2010/main" val="2186969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2932EE3-94C9-4470-A4C0-D76FD06E9CFC}"/>
              </a:ext>
            </a:extLst>
          </p:cNvPr>
          <p:cNvPicPr>
            <a:picLocks noGrp="1" noChangeAspect="1"/>
          </p:cNvPicPr>
          <p:nvPr>
            <p:ph sz="half" idx="1"/>
          </p:nvPr>
        </p:nvPicPr>
        <p:blipFill>
          <a:blip r:embed="rId2"/>
          <a:stretch>
            <a:fillRect/>
          </a:stretch>
        </p:blipFill>
        <p:spPr>
          <a:xfrm>
            <a:off x="838200" y="1940660"/>
            <a:ext cx="5181600" cy="3226746"/>
          </a:xfrm>
        </p:spPr>
      </p:pic>
      <p:pic>
        <p:nvPicPr>
          <p:cNvPr id="8" name="Content Placeholder 7">
            <a:extLst>
              <a:ext uri="{FF2B5EF4-FFF2-40B4-BE49-F238E27FC236}">
                <a16:creationId xmlns:a16="http://schemas.microsoft.com/office/drawing/2014/main" id="{FF158DA5-9683-444D-9C18-E6BD0D54DC5B}"/>
              </a:ext>
            </a:extLst>
          </p:cNvPr>
          <p:cNvPicPr>
            <a:picLocks noGrp="1" noChangeAspect="1"/>
          </p:cNvPicPr>
          <p:nvPr>
            <p:ph sz="half" idx="2"/>
          </p:nvPr>
        </p:nvPicPr>
        <p:blipFill>
          <a:blip r:embed="rId3"/>
          <a:stretch>
            <a:fillRect/>
          </a:stretch>
        </p:blipFill>
        <p:spPr>
          <a:xfrm>
            <a:off x="6981186" y="2317693"/>
            <a:ext cx="3384724" cy="2222614"/>
          </a:xfrm>
        </p:spPr>
      </p:pic>
      <p:sp>
        <p:nvSpPr>
          <p:cNvPr id="9" name="TextBox 8">
            <a:extLst>
              <a:ext uri="{FF2B5EF4-FFF2-40B4-BE49-F238E27FC236}">
                <a16:creationId xmlns:a16="http://schemas.microsoft.com/office/drawing/2014/main" id="{3F48C449-83E2-4BE5-BF45-4E9124EB92EF}"/>
              </a:ext>
            </a:extLst>
          </p:cNvPr>
          <p:cNvSpPr txBox="1"/>
          <p:nvPr/>
        </p:nvSpPr>
        <p:spPr>
          <a:xfrm>
            <a:off x="741594" y="322853"/>
            <a:ext cx="10556412" cy="954107"/>
          </a:xfrm>
          <a:prstGeom prst="rect">
            <a:avLst/>
          </a:prstGeom>
          <a:noFill/>
        </p:spPr>
        <p:txBody>
          <a:bodyPr wrap="square" rtlCol="0">
            <a:spAutoFit/>
          </a:bodyPr>
          <a:lstStyle/>
          <a:p>
            <a:r>
              <a:rPr lang="en-US" sz="2800" dirty="0">
                <a:solidFill>
                  <a:srgbClr val="0070C0"/>
                </a:solidFill>
                <a:latin typeface="IBM Plex Mono Text"/>
              </a:rPr>
              <a:t>SUCCESSFUL AND FAILED LAUNCHED MARKED WITH MARKER OF DIFFERENT COLORS AND POPUP LABELS WITH LAUNCH SITE NAME</a:t>
            </a:r>
          </a:p>
        </p:txBody>
      </p:sp>
    </p:spTree>
    <p:extLst>
      <p:ext uri="{BB962C8B-B14F-4D97-AF65-F5344CB8AC3E}">
        <p14:creationId xmlns:p14="http://schemas.microsoft.com/office/powerpoint/2010/main" val="3504446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37F4E2-40EC-4AE0-9196-5FEAC9D3B226}"/>
              </a:ext>
            </a:extLst>
          </p:cNvPr>
          <p:cNvSpPr txBox="1"/>
          <p:nvPr/>
        </p:nvSpPr>
        <p:spPr>
          <a:xfrm>
            <a:off x="784136" y="651566"/>
            <a:ext cx="9701647" cy="523220"/>
          </a:xfrm>
          <a:prstGeom prst="rect">
            <a:avLst/>
          </a:prstGeom>
          <a:noFill/>
        </p:spPr>
        <p:txBody>
          <a:bodyPr wrap="square" rtlCol="0">
            <a:spAutoFit/>
          </a:bodyPr>
          <a:lstStyle/>
          <a:p>
            <a:r>
              <a:rPr lang="en-US" sz="2800" dirty="0">
                <a:solidFill>
                  <a:srgbClr val="0070C0"/>
                </a:solidFill>
                <a:latin typeface="IBM Plex Mono Text"/>
              </a:rPr>
              <a:t>DISTANCE BETWEEN LAUNCH SITES AND NEAREST COASTLINE</a:t>
            </a:r>
          </a:p>
        </p:txBody>
      </p:sp>
      <p:pic>
        <p:nvPicPr>
          <p:cNvPr id="10" name="Content Placeholder 9">
            <a:extLst>
              <a:ext uri="{FF2B5EF4-FFF2-40B4-BE49-F238E27FC236}">
                <a16:creationId xmlns:a16="http://schemas.microsoft.com/office/drawing/2014/main" id="{DD6169D3-0BA5-4807-97AF-0402FE197BC4}"/>
              </a:ext>
            </a:extLst>
          </p:cNvPr>
          <p:cNvPicPr>
            <a:picLocks noGrp="1" noChangeAspect="1"/>
          </p:cNvPicPr>
          <p:nvPr>
            <p:ph sz="half" idx="1"/>
          </p:nvPr>
        </p:nvPicPr>
        <p:blipFill>
          <a:blip r:embed="rId2"/>
          <a:stretch>
            <a:fillRect/>
          </a:stretch>
        </p:blipFill>
        <p:spPr>
          <a:xfrm>
            <a:off x="838200" y="1500809"/>
            <a:ext cx="6606422" cy="4375375"/>
          </a:xfrm>
        </p:spPr>
      </p:pic>
      <p:pic>
        <p:nvPicPr>
          <p:cNvPr id="12" name="Picture 11">
            <a:extLst>
              <a:ext uri="{FF2B5EF4-FFF2-40B4-BE49-F238E27FC236}">
                <a16:creationId xmlns:a16="http://schemas.microsoft.com/office/drawing/2014/main" id="{A360F7B9-9556-4ADC-A037-89C8D42DE946}"/>
              </a:ext>
            </a:extLst>
          </p:cNvPr>
          <p:cNvPicPr>
            <a:picLocks noChangeAspect="1"/>
          </p:cNvPicPr>
          <p:nvPr/>
        </p:nvPicPr>
        <p:blipFill>
          <a:blip r:embed="rId3"/>
          <a:stretch>
            <a:fillRect/>
          </a:stretch>
        </p:blipFill>
        <p:spPr>
          <a:xfrm>
            <a:off x="5956852" y="1706285"/>
            <a:ext cx="5922358" cy="3939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8161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736180-6F4A-4217-AB22-0BDC94C4B35A}"/>
              </a:ext>
            </a:extLst>
          </p:cNvPr>
          <p:cNvSpPr txBox="1"/>
          <p:nvPr/>
        </p:nvSpPr>
        <p:spPr>
          <a:xfrm>
            <a:off x="838200" y="681037"/>
            <a:ext cx="9701647" cy="523220"/>
          </a:xfrm>
          <a:prstGeom prst="rect">
            <a:avLst/>
          </a:prstGeom>
          <a:noFill/>
        </p:spPr>
        <p:txBody>
          <a:bodyPr wrap="square" rtlCol="0">
            <a:spAutoFit/>
          </a:bodyPr>
          <a:lstStyle/>
          <a:p>
            <a:r>
              <a:rPr lang="en-US" sz="2800" dirty="0">
                <a:solidFill>
                  <a:srgbClr val="0070C0"/>
                </a:solidFill>
                <a:latin typeface="IBM Plex Mono Text"/>
              </a:rPr>
              <a:t>DISTANCE BETWEEN LAUNCH SITES AND NEAREST RAILWAY </a:t>
            </a:r>
          </a:p>
        </p:txBody>
      </p:sp>
      <p:pic>
        <p:nvPicPr>
          <p:cNvPr id="7" name="Content Placeholder 6">
            <a:extLst>
              <a:ext uri="{FF2B5EF4-FFF2-40B4-BE49-F238E27FC236}">
                <a16:creationId xmlns:a16="http://schemas.microsoft.com/office/drawing/2014/main" id="{71D80255-5972-45CC-8552-A39D854457D1}"/>
              </a:ext>
            </a:extLst>
          </p:cNvPr>
          <p:cNvPicPr>
            <a:picLocks noGrp="1" noChangeAspect="1"/>
          </p:cNvPicPr>
          <p:nvPr>
            <p:ph sz="half" idx="1"/>
          </p:nvPr>
        </p:nvPicPr>
        <p:blipFill>
          <a:blip r:embed="rId2"/>
          <a:stretch>
            <a:fillRect/>
          </a:stretch>
        </p:blipFill>
        <p:spPr>
          <a:xfrm>
            <a:off x="838200" y="1600200"/>
            <a:ext cx="7386794" cy="4502426"/>
          </a:xfrm>
          <a:prstGeom prst="rect">
            <a:avLst/>
          </a:prstGeom>
          <a:ln>
            <a:noFill/>
          </a:ln>
          <a:effectLst>
            <a:outerShdw blurRad="292100" dist="139700" dir="2700000" algn="tl" rotWithShape="0">
              <a:srgbClr val="333333">
                <a:alpha val="65000"/>
              </a:srgbClr>
            </a:outerShdw>
          </a:effectLst>
        </p:spPr>
      </p:pic>
      <p:pic>
        <p:nvPicPr>
          <p:cNvPr id="9" name="Content Placeholder 8">
            <a:extLst>
              <a:ext uri="{FF2B5EF4-FFF2-40B4-BE49-F238E27FC236}">
                <a16:creationId xmlns:a16="http://schemas.microsoft.com/office/drawing/2014/main" id="{A5CE652C-A83F-4772-9A36-95E63E56B91F}"/>
              </a:ext>
            </a:extLst>
          </p:cNvPr>
          <p:cNvPicPr>
            <a:picLocks noGrp="1" noChangeAspect="1"/>
          </p:cNvPicPr>
          <p:nvPr>
            <p:ph sz="half" idx="2"/>
          </p:nvPr>
        </p:nvPicPr>
        <p:blipFill>
          <a:blip r:embed="rId3"/>
          <a:stretch>
            <a:fillRect/>
          </a:stretch>
        </p:blipFill>
        <p:spPr>
          <a:xfrm>
            <a:off x="6364884" y="2170843"/>
            <a:ext cx="5181600" cy="2823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2683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34021CB-1D7C-4F70-AD3A-1EEBAAE50314}"/>
              </a:ext>
            </a:extLst>
          </p:cNvPr>
          <p:cNvPicPr>
            <a:picLocks noGrp="1" noChangeAspect="1"/>
          </p:cNvPicPr>
          <p:nvPr>
            <p:ph sz="half" idx="1"/>
          </p:nvPr>
        </p:nvPicPr>
        <p:blipFill rotWithShape="1">
          <a:blip r:embed="rId2"/>
          <a:srcRect r="21739"/>
          <a:stretch/>
        </p:blipFill>
        <p:spPr>
          <a:xfrm>
            <a:off x="5918103" y="1487324"/>
            <a:ext cx="5482079" cy="4411752"/>
          </a:xfrm>
        </p:spPr>
      </p:pic>
      <p:pic>
        <p:nvPicPr>
          <p:cNvPr id="10" name="Content Placeholder 9">
            <a:extLst>
              <a:ext uri="{FF2B5EF4-FFF2-40B4-BE49-F238E27FC236}">
                <a16:creationId xmlns:a16="http://schemas.microsoft.com/office/drawing/2014/main" id="{910011E4-721F-480B-8801-A61477A593E8}"/>
              </a:ext>
            </a:extLst>
          </p:cNvPr>
          <p:cNvPicPr>
            <a:picLocks noGrp="1" noChangeAspect="1"/>
          </p:cNvPicPr>
          <p:nvPr>
            <p:ph sz="half" idx="2"/>
          </p:nvPr>
        </p:nvPicPr>
        <p:blipFill rotWithShape="1">
          <a:blip r:embed="rId3"/>
          <a:srcRect r="27040"/>
          <a:stretch/>
        </p:blipFill>
        <p:spPr>
          <a:xfrm>
            <a:off x="496631" y="1487324"/>
            <a:ext cx="5238247" cy="4376191"/>
          </a:xfrm>
        </p:spPr>
      </p:pic>
      <p:sp>
        <p:nvSpPr>
          <p:cNvPr id="6" name="TextBox 5">
            <a:extLst>
              <a:ext uri="{FF2B5EF4-FFF2-40B4-BE49-F238E27FC236}">
                <a16:creationId xmlns:a16="http://schemas.microsoft.com/office/drawing/2014/main" id="{E7F705F9-8EBD-4481-927A-0E6F225B10FA}"/>
              </a:ext>
            </a:extLst>
          </p:cNvPr>
          <p:cNvSpPr txBox="1"/>
          <p:nvPr/>
        </p:nvSpPr>
        <p:spPr>
          <a:xfrm>
            <a:off x="838200" y="681037"/>
            <a:ext cx="9701647" cy="523220"/>
          </a:xfrm>
          <a:prstGeom prst="rect">
            <a:avLst/>
          </a:prstGeom>
          <a:noFill/>
        </p:spPr>
        <p:txBody>
          <a:bodyPr wrap="square" rtlCol="0">
            <a:spAutoFit/>
          </a:bodyPr>
          <a:lstStyle/>
          <a:p>
            <a:r>
              <a:rPr lang="en-US" sz="2800" dirty="0">
                <a:solidFill>
                  <a:srgbClr val="0070C0"/>
                </a:solidFill>
                <a:latin typeface="IBM Plex Mono Text"/>
              </a:rPr>
              <a:t>DISTANCE BETWEEN LAUNCH SITES AND NEAREST HIGHWAY</a:t>
            </a:r>
          </a:p>
        </p:txBody>
      </p:sp>
    </p:spTree>
    <p:extLst>
      <p:ext uri="{BB962C8B-B14F-4D97-AF65-F5344CB8AC3E}">
        <p14:creationId xmlns:p14="http://schemas.microsoft.com/office/powerpoint/2010/main" val="1115913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F8ABB40-0888-4ACA-B1A9-7F841B728DC0}"/>
              </a:ext>
            </a:extLst>
          </p:cNvPr>
          <p:cNvPicPr>
            <a:picLocks noGrp="1" noChangeAspect="1"/>
          </p:cNvPicPr>
          <p:nvPr>
            <p:ph sz="half" idx="1"/>
          </p:nvPr>
        </p:nvPicPr>
        <p:blipFill>
          <a:blip r:embed="rId2"/>
          <a:stretch>
            <a:fillRect/>
          </a:stretch>
        </p:blipFill>
        <p:spPr>
          <a:xfrm>
            <a:off x="993913" y="1495472"/>
            <a:ext cx="3710553" cy="4570225"/>
          </a:xfrm>
        </p:spPr>
      </p:pic>
      <p:pic>
        <p:nvPicPr>
          <p:cNvPr id="9" name="Content Placeholder 8">
            <a:extLst>
              <a:ext uri="{FF2B5EF4-FFF2-40B4-BE49-F238E27FC236}">
                <a16:creationId xmlns:a16="http://schemas.microsoft.com/office/drawing/2014/main" id="{5F4FD8B7-147E-4BD2-B159-D71BD556FBF4}"/>
              </a:ext>
            </a:extLst>
          </p:cNvPr>
          <p:cNvPicPr>
            <a:picLocks noGrp="1" noChangeAspect="1"/>
          </p:cNvPicPr>
          <p:nvPr>
            <p:ph sz="half" idx="2"/>
          </p:nvPr>
        </p:nvPicPr>
        <p:blipFill>
          <a:blip r:embed="rId3"/>
          <a:stretch>
            <a:fillRect/>
          </a:stretch>
        </p:blipFill>
        <p:spPr>
          <a:xfrm>
            <a:off x="3329902" y="1495471"/>
            <a:ext cx="8077702" cy="468149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FFAA1A2-17E0-4BA6-ABFB-03A830CF6BD3}"/>
              </a:ext>
            </a:extLst>
          </p:cNvPr>
          <p:cNvSpPr txBox="1"/>
          <p:nvPr/>
        </p:nvSpPr>
        <p:spPr>
          <a:xfrm>
            <a:off x="838200" y="681037"/>
            <a:ext cx="9701647" cy="523220"/>
          </a:xfrm>
          <a:prstGeom prst="rect">
            <a:avLst/>
          </a:prstGeom>
          <a:noFill/>
        </p:spPr>
        <p:txBody>
          <a:bodyPr wrap="square" rtlCol="0">
            <a:spAutoFit/>
          </a:bodyPr>
          <a:lstStyle/>
          <a:p>
            <a:r>
              <a:rPr lang="en-US" sz="2800" dirty="0">
                <a:solidFill>
                  <a:srgbClr val="0070C0"/>
                </a:solidFill>
                <a:latin typeface="IBM Plex Mono Text"/>
              </a:rPr>
              <a:t>DISTANCE BETWEEN LAUNCH SITES AND NEAREST CITY AREA</a:t>
            </a:r>
          </a:p>
        </p:txBody>
      </p:sp>
      <p:cxnSp>
        <p:nvCxnSpPr>
          <p:cNvPr id="11" name="Straight Connector 10">
            <a:extLst>
              <a:ext uri="{FF2B5EF4-FFF2-40B4-BE49-F238E27FC236}">
                <a16:creationId xmlns:a16="http://schemas.microsoft.com/office/drawing/2014/main" id="{8DB7DAEC-E4D7-452F-B569-648439A77378}"/>
              </a:ext>
            </a:extLst>
          </p:cNvPr>
          <p:cNvCxnSpPr/>
          <p:nvPr/>
        </p:nvCxnSpPr>
        <p:spPr>
          <a:xfrm flipV="1">
            <a:off x="4432852" y="3776870"/>
            <a:ext cx="5744818" cy="407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47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66637DD-1682-4E39-8730-4554B7085DB0}"/>
              </a:ext>
            </a:extLst>
          </p:cNvPr>
          <p:cNvPicPr>
            <a:picLocks noGrp="1" noChangeAspect="1"/>
          </p:cNvPicPr>
          <p:nvPr>
            <p:ph sz="half" idx="1"/>
          </p:nvPr>
        </p:nvPicPr>
        <p:blipFill>
          <a:blip r:embed="rId2"/>
          <a:stretch>
            <a:fillRect/>
          </a:stretch>
        </p:blipFill>
        <p:spPr>
          <a:xfrm>
            <a:off x="838199" y="1407142"/>
            <a:ext cx="6415627"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Content Placeholder 8">
            <a:extLst>
              <a:ext uri="{FF2B5EF4-FFF2-40B4-BE49-F238E27FC236}">
                <a16:creationId xmlns:a16="http://schemas.microsoft.com/office/drawing/2014/main" id="{FF0258F6-2742-4182-A69E-20FAC736380C}"/>
              </a:ext>
            </a:extLst>
          </p:cNvPr>
          <p:cNvPicPr>
            <a:picLocks noGrp="1" noChangeAspect="1"/>
          </p:cNvPicPr>
          <p:nvPr>
            <p:ph sz="half" idx="2"/>
          </p:nvPr>
        </p:nvPicPr>
        <p:blipFill rotWithShape="1">
          <a:blip r:embed="rId3"/>
          <a:srcRect r="30949"/>
          <a:stretch/>
        </p:blipFill>
        <p:spPr>
          <a:xfrm>
            <a:off x="6762630" y="1407142"/>
            <a:ext cx="4826395" cy="426033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2DB78D4-1735-480A-8758-129204010A63}"/>
              </a:ext>
            </a:extLst>
          </p:cNvPr>
          <p:cNvSpPr txBox="1"/>
          <p:nvPr/>
        </p:nvSpPr>
        <p:spPr>
          <a:xfrm>
            <a:off x="838200" y="372924"/>
            <a:ext cx="9701647" cy="954107"/>
          </a:xfrm>
          <a:prstGeom prst="rect">
            <a:avLst/>
          </a:prstGeom>
          <a:noFill/>
        </p:spPr>
        <p:txBody>
          <a:bodyPr wrap="square" rtlCol="0">
            <a:spAutoFit/>
          </a:bodyPr>
          <a:lstStyle/>
          <a:p>
            <a:r>
              <a:rPr lang="en-US" sz="2800" dirty="0">
                <a:solidFill>
                  <a:srgbClr val="0070C0"/>
                </a:solidFill>
                <a:latin typeface="IBM Plex Mono Text"/>
              </a:rPr>
              <a:t>DISTANCE BETWEEN LAUNCH SITES AND NEAREST COAST WITH POLYLINE</a:t>
            </a:r>
          </a:p>
        </p:txBody>
      </p:sp>
      <p:cxnSp>
        <p:nvCxnSpPr>
          <p:cNvPr id="11" name="Straight Connector 10">
            <a:extLst>
              <a:ext uri="{FF2B5EF4-FFF2-40B4-BE49-F238E27FC236}">
                <a16:creationId xmlns:a16="http://schemas.microsoft.com/office/drawing/2014/main" id="{A18DF8FB-58BD-4375-BAC9-9E5C1B3973AC}"/>
              </a:ext>
            </a:extLst>
          </p:cNvPr>
          <p:cNvCxnSpPr>
            <a:cxnSpLocks/>
          </p:cNvCxnSpPr>
          <p:nvPr/>
        </p:nvCxnSpPr>
        <p:spPr>
          <a:xfrm>
            <a:off x="7553739" y="2723322"/>
            <a:ext cx="3369365" cy="576469"/>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959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INTERACTIVE VISUAL ANALYTICS: PLOTLY DASH</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964096" y="5548320"/>
            <a:ext cx="10389704" cy="554307"/>
          </a:xfrm>
        </p:spPr>
        <p:txBody>
          <a:bodyPr vert="horz" lIns="91440" tIns="45720" rIns="91440" bIns="45720" rtlCol="0" anchor="t">
            <a:normAutofit lnSpcReduction="10000"/>
          </a:bodyPr>
          <a:lstStyle/>
          <a:p>
            <a:pPr marL="0" indent="0">
              <a:buNone/>
            </a:pPr>
            <a:r>
              <a:rPr lang="en-US" sz="1800" i="1" dirty="0">
                <a:solidFill>
                  <a:schemeClr val="bg1">
                    <a:lumMod val="65000"/>
                  </a:schemeClr>
                </a:solidFill>
                <a:latin typeface="+mn-lt"/>
              </a:rPr>
              <a:t>https://github.com/drdataengg/Capstone_Applied_Data_Science_IBM/blob/082882e665b1711d0e0ac46fcc36b2a4bf52a37c/spacex_dash_app.py</a:t>
            </a:r>
          </a:p>
        </p:txBody>
      </p:sp>
      <p:sp>
        <p:nvSpPr>
          <p:cNvPr id="4" name="Rectangle 3">
            <a:extLst>
              <a:ext uri="{FF2B5EF4-FFF2-40B4-BE49-F238E27FC236}">
                <a16:creationId xmlns:a16="http://schemas.microsoft.com/office/drawing/2014/main" id="{6D18E6F7-C9F6-46D2-8624-1A6F7820BC6F}"/>
              </a:ext>
            </a:extLst>
          </p:cNvPr>
          <p:cNvSpPr/>
          <p:nvPr/>
        </p:nvSpPr>
        <p:spPr>
          <a:xfrm>
            <a:off x="901148" y="1435698"/>
            <a:ext cx="10515600" cy="923330"/>
          </a:xfrm>
          <a:prstGeom prst="rect">
            <a:avLst/>
          </a:prstGeom>
        </p:spPr>
        <p:txBody>
          <a:bodyPr wrap="square">
            <a:spAutoFit/>
          </a:bodyPr>
          <a:lstStyle/>
          <a:p>
            <a:pPr algn="just"/>
            <a:r>
              <a:rPr lang="en-US" dirty="0"/>
              <a:t>Dash and </a:t>
            </a:r>
            <a:r>
              <a:rPr lang="en-US" dirty="0" err="1"/>
              <a:t>Plotly</a:t>
            </a:r>
            <a:r>
              <a:rPr lang="en-US" dirty="0"/>
              <a:t> Express empower users to create interactive web-based dashboards in Python without the need for additional web development skills. These dashboards feature interactive components like dropdowns and sliders, responsive layouts, and customizable styling. </a:t>
            </a:r>
          </a:p>
        </p:txBody>
      </p:sp>
      <p:sp>
        <p:nvSpPr>
          <p:cNvPr id="6" name="Rectangle 5">
            <a:extLst>
              <a:ext uri="{FF2B5EF4-FFF2-40B4-BE49-F238E27FC236}">
                <a16:creationId xmlns:a16="http://schemas.microsoft.com/office/drawing/2014/main" id="{82919C75-70E8-410C-8409-E8135DD6FF49}"/>
              </a:ext>
            </a:extLst>
          </p:cNvPr>
          <p:cNvSpPr/>
          <p:nvPr/>
        </p:nvSpPr>
        <p:spPr>
          <a:xfrm>
            <a:off x="901147" y="2473026"/>
            <a:ext cx="10717695" cy="2862322"/>
          </a:xfrm>
          <a:prstGeom prst="rect">
            <a:avLst/>
          </a:prstGeom>
          <a:ln w="19050">
            <a:solidFill>
              <a:srgbClr val="0070C0"/>
            </a:solidFill>
          </a:ln>
        </p:spPr>
        <p:txBody>
          <a:bodyPr wrap="square">
            <a:spAutoFit/>
          </a:bodyPr>
          <a:lstStyle/>
          <a:p>
            <a:r>
              <a:rPr lang="en-US" sz="2000" dirty="0">
                <a:solidFill>
                  <a:srgbClr val="0070C0"/>
                </a:solidFill>
                <a:latin typeface="IBM Plex Mono Text"/>
              </a:rPr>
              <a:t>A </a:t>
            </a:r>
            <a:r>
              <a:rPr lang="en-US" sz="2000" dirty="0" err="1">
                <a:solidFill>
                  <a:srgbClr val="0070C0"/>
                </a:solidFill>
                <a:latin typeface="IBM Plex Mono Text"/>
              </a:rPr>
              <a:t>Plotly</a:t>
            </a:r>
            <a:r>
              <a:rPr lang="en-US" sz="2000" dirty="0">
                <a:solidFill>
                  <a:srgbClr val="0070C0"/>
                </a:solidFill>
                <a:latin typeface="IBM Plex Mono Text"/>
              </a:rPr>
              <a:t> Dash application was created for interactive visual analytics on real-time SpaceX launch data.</a:t>
            </a:r>
          </a:p>
          <a:p>
            <a:pPr marL="342900" indent="-342900">
              <a:buFont typeface="Arial" panose="020B0604020202020204" pitchFamily="34" charset="0"/>
              <a:buChar char="•"/>
            </a:pPr>
            <a:r>
              <a:rPr lang="en-US" sz="2000" dirty="0">
                <a:solidFill>
                  <a:srgbClr val="0070C0"/>
                </a:solidFill>
                <a:latin typeface="IBM Plex Mono Text"/>
              </a:rPr>
              <a:t>Input components like a dropdown list and range slider were included to interact with visualizations.</a:t>
            </a:r>
          </a:p>
          <a:p>
            <a:pPr marL="342900" indent="-342900">
              <a:buFont typeface="Arial" panose="020B0604020202020204" pitchFamily="34" charset="0"/>
              <a:buChar char="•"/>
            </a:pPr>
            <a:r>
              <a:rPr lang="en-US" sz="2000" dirty="0">
                <a:solidFill>
                  <a:srgbClr val="0070C0"/>
                </a:solidFill>
                <a:latin typeface="IBM Plex Mono Text"/>
              </a:rPr>
              <a:t>Tasks involved adding a launch site dropdown and range slider, and implementing callback functions for rendering pie and scatter plots.</a:t>
            </a:r>
          </a:p>
          <a:p>
            <a:pPr marL="342900" indent="-342900">
              <a:buFont typeface="Arial" panose="020B0604020202020204" pitchFamily="34" charset="0"/>
              <a:buChar char="•"/>
            </a:pPr>
            <a:r>
              <a:rPr lang="en-US" sz="2000" dirty="0">
                <a:solidFill>
                  <a:srgbClr val="0070C0"/>
                </a:solidFill>
                <a:latin typeface="IBM Plex Mono Text"/>
              </a:rPr>
              <a:t>The dashboard enables users to explore SpaceX launch data dynamically through interactive elements.</a:t>
            </a:r>
          </a:p>
          <a:p>
            <a:pPr marL="342900" indent="-342900">
              <a:buFont typeface="Arial" panose="020B0604020202020204" pitchFamily="34" charset="0"/>
              <a:buChar char="•"/>
            </a:pPr>
            <a:r>
              <a:rPr lang="en-US" sz="2000" dirty="0">
                <a:solidFill>
                  <a:srgbClr val="0070C0"/>
                </a:solidFill>
                <a:latin typeface="IBM Plex Mono Text"/>
              </a:rPr>
              <a:t>The tasks guided participants through building various components of the dashboard for comprehensive data analysis.</a:t>
            </a:r>
          </a:p>
        </p:txBody>
      </p:sp>
    </p:spTree>
    <p:extLst>
      <p:ext uri="{BB962C8B-B14F-4D97-AF65-F5344CB8AC3E}">
        <p14:creationId xmlns:p14="http://schemas.microsoft.com/office/powerpoint/2010/main" val="9691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1</a:t>
            </a:r>
          </a:p>
        </p:txBody>
      </p:sp>
      <p:pic>
        <p:nvPicPr>
          <p:cNvPr id="3" name="Picture 2" descr="A screenshot of a web page&#10;&#10;Description automatically generated">
            <a:extLst>
              <a:ext uri="{FF2B5EF4-FFF2-40B4-BE49-F238E27FC236}">
                <a16:creationId xmlns:a16="http://schemas.microsoft.com/office/drawing/2014/main" id="{43D3234A-5218-356C-279C-CEC6F8931E61}"/>
              </a:ext>
            </a:extLst>
          </p:cNvPr>
          <p:cNvPicPr>
            <a:picLocks noChangeAspect="1"/>
          </p:cNvPicPr>
          <p:nvPr/>
        </p:nvPicPr>
        <p:blipFill>
          <a:blip r:embed="rId2"/>
          <a:stretch>
            <a:fillRect/>
          </a:stretch>
        </p:blipFill>
        <p:spPr>
          <a:xfrm>
            <a:off x="570927" y="1716219"/>
            <a:ext cx="7450570" cy="42250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descr="A screenshot of a graph&#10;&#10;Description automatically generated">
            <a:extLst>
              <a:ext uri="{FF2B5EF4-FFF2-40B4-BE49-F238E27FC236}">
                <a16:creationId xmlns:a16="http://schemas.microsoft.com/office/drawing/2014/main" id="{E96E51EF-43CB-E60A-55E7-17656BF64635}"/>
              </a:ext>
            </a:extLst>
          </p:cNvPr>
          <p:cNvPicPr>
            <a:picLocks noChangeAspect="1"/>
          </p:cNvPicPr>
          <p:nvPr/>
        </p:nvPicPr>
        <p:blipFill rotWithShape="1">
          <a:blip r:embed="rId3"/>
          <a:srcRect r="45826" b="11372"/>
          <a:stretch/>
        </p:blipFill>
        <p:spPr>
          <a:xfrm>
            <a:off x="7313522" y="1473759"/>
            <a:ext cx="4344441" cy="296714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16853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2</a:t>
            </a:r>
          </a:p>
        </p:txBody>
      </p:sp>
      <p:pic>
        <p:nvPicPr>
          <p:cNvPr id="6" name="Picture 5" descr="Dashboard showing payload mass vs class scatterplot">
            <a:extLst>
              <a:ext uri="{FF2B5EF4-FFF2-40B4-BE49-F238E27FC236}">
                <a16:creationId xmlns:a16="http://schemas.microsoft.com/office/drawing/2014/main" id="{D289FB9E-9D91-1429-38B9-0BB91A310C5D}"/>
              </a:ext>
            </a:extLst>
          </p:cNvPr>
          <p:cNvPicPr>
            <a:picLocks noChangeAspect="1"/>
          </p:cNvPicPr>
          <p:nvPr/>
        </p:nvPicPr>
        <p:blipFill>
          <a:blip r:embed="rId2"/>
          <a:stretch>
            <a:fillRect/>
          </a:stretch>
        </p:blipFill>
        <p:spPr>
          <a:xfrm>
            <a:off x="469829" y="1510112"/>
            <a:ext cx="8183817" cy="419554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slider range">
            <a:extLst>
              <a:ext uri="{FF2B5EF4-FFF2-40B4-BE49-F238E27FC236}">
                <a16:creationId xmlns:a16="http://schemas.microsoft.com/office/drawing/2014/main" id="{5B27F776-BD47-7A32-1B4E-386433DCAC0B}"/>
              </a:ext>
            </a:extLst>
          </p:cNvPr>
          <p:cNvPicPr>
            <a:picLocks noChangeAspect="1"/>
          </p:cNvPicPr>
          <p:nvPr/>
        </p:nvPicPr>
        <p:blipFill>
          <a:blip r:embed="rId3"/>
          <a:stretch>
            <a:fillRect/>
          </a:stretch>
        </p:blipFill>
        <p:spPr>
          <a:xfrm>
            <a:off x="4674062" y="1693264"/>
            <a:ext cx="7153119" cy="89816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descr="textbox">
            <a:extLst>
              <a:ext uri="{FF2B5EF4-FFF2-40B4-BE49-F238E27FC236}">
                <a16:creationId xmlns:a16="http://schemas.microsoft.com/office/drawing/2014/main" id="{BE66F5D6-463C-7812-C647-8CF99694E59B}"/>
              </a:ext>
            </a:extLst>
          </p:cNvPr>
          <p:cNvSpPr txBox="1"/>
          <p:nvPr/>
        </p:nvSpPr>
        <p:spPr>
          <a:xfrm>
            <a:off x="8372530" y="3134307"/>
            <a:ext cx="1862895" cy="830997"/>
          </a:xfrm>
          <a:prstGeom prst="rect">
            <a:avLst/>
          </a:prstGeom>
          <a:ln w="28575">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Payload Range Slider</a:t>
            </a:r>
          </a:p>
        </p:txBody>
      </p:sp>
      <p:sp>
        <p:nvSpPr>
          <p:cNvPr id="11" name="Arrow: Up 10" descr="arrow indicating payload ranger">
            <a:extLst>
              <a:ext uri="{FF2B5EF4-FFF2-40B4-BE49-F238E27FC236}">
                <a16:creationId xmlns:a16="http://schemas.microsoft.com/office/drawing/2014/main" id="{0F26BD3B-BE80-7BD1-F7A0-6E53FAA54AA1}"/>
              </a:ext>
            </a:extLst>
          </p:cNvPr>
          <p:cNvSpPr/>
          <p:nvPr/>
        </p:nvSpPr>
        <p:spPr>
          <a:xfrm>
            <a:off x="9302875" y="2462116"/>
            <a:ext cx="224852" cy="67455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12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aceX booster first stage successful landing gif">
            <a:extLst>
              <a:ext uri="{FF2B5EF4-FFF2-40B4-BE49-F238E27FC236}">
                <a16:creationId xmlns:a16="http://schemas.microsoft.com/office/drawing/2014/main" id="{714A6DC9-E9F2-2B0F-AB55-8FB1552C9B1B}"/>
              </a:ext>
            </a:extLst>
          </p:cNvPr>
          <p:cNvPicPr>
            <a:picLocks noChangeAspect="1"/>
          </p:cNvPicPr>
          <p:nvPr/>
        </p:nvPicPr>
        <p:blipFill>
          <a:blip r:embed="rId2"/>
          <a:stretch>
            <a:fillRect/>
          </a:stretch>
        </p:blipFill>
        <p:spPr>
          <a:xfrm>
            <a:off x="625005" y="2395159"/>
            <a:ext cx="3993932" cy="2246586"/>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95005" y="327650"/>
            <a:ext cx="7647865" cy="1325563"/>
          </a:xfrm>
        </p:spPr>
        <p:txBody>
          <a:bodyPr anchor="ctr">
            <a:normAutofit/>
          </a:bodyPr>
          <a:lstStyle/>
          <a:p>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902559" y="1654832"/>
            <a:ext cx="6451243" cy="4325062"/>
          </a:xfrm>
          <a:prstGeom prst="rect">
            <a:avLst/>
          </a:prstGeom>
          <a:ln w="19050">
            <a:solidFill>
              <a:srgbClr val="0E659B"/>
            </a:solidFill>
          </a:ln>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algn="just"/>
            <a:r>
              <a:rPr lang="en-US" sz="2200" dirty="0">
                <a:latin typeface="IBM Plex Mono Text"/>
              </a:rPr>
              <a:t>The capstone project aims to predict the successful landing of the Falcon 9 first stage.</a:t>
            </a:r>
            <a:endParaRPr lang="en-US" dirty="0"/>
          </a:p>
          <a:p>
            <a:pPr marL="342900" algn="just"/>
            <a:r>
              <a:rPr lang="en-US" sz="2200" dirty="0">
                <a:latin typeface="IBM Plex Mono Text"/>
              </a:rPr>
              <a:t>SpaceX promotes Falcon 9 rocket launches on their website, priced at $62 million, significantly lower than competitors' costs of over $165 million, largely due to the reusable first stage.</a:t>
            </a:r>
            <a:endParaRPr lang="en-US" dirty="0"/>
          </a:p>
          <a:p>
            <a:pPr marL="342900" algn="just"/>
            <a:r>
              <a:rPr lang="en-US" sz="2200" dirty="0">
                <a:latin typeface="IBM Plex Mono Text"/>
              </a:rPr>
              <a:t>Predicting the first stage's landing success enables estimation of launch costs, crucial for competing bids against SpaceX.</a:t>
            </a:r>
            <a:endParaRPr lang="en-US" sz="2200" dirty="0"/>
          </a:p>
          <a:p>
            <a:pPr marL="342900" algn="just"/>
            <a:r>
              <a:rPr lang="en-US" sz="2200" dirty="0">
                <a:latin typeface="IBM Plex Mono Text"/>
              </a:rPr>
              <a:t>Using data science methods, variables like Payload Mass, Flight Number, Orbit Type, Launch Site location, and other factors were examined to gain insights into their behaviors and dependencies, particularly regarding landing success and mission success rates.</a:t>
            </a:r>
            <a:endParaRPr lang="en-US" sz="2200" dirty="0"/>
          </a:p>
          <a:p>
            <a:pPr marL="342900" algn="just"/>
            <a:endParaRPr lang="en-US" sz="2200" dirty="0"/>
          </a:p>
          <a:p>
            <a:pPr marL="342900" indent="-342900" algn="just"/>
            <a:endParaRPr lang="en-US" sz="2200" dirty="0"/>
          </a:p>
        </p:txBody>
      </p:sp>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3</a:t>
            </a:r>
          </a:p>
        </p:txBody>
      </p:sp>
      <p:pic>
        <p:nvPicPr>
          <p:cNvPr id="5" name="Picture 4" descr="A piechart showing landing success at four different launch sites on dashboard">
            <a:extLst>
              <a:ext uri="{FF2B5EF4-FFF2-40B4-BE49-F238E27FC236}">
                <a16:creationId xmlns:a16="http://schemas.microsoft.com/office/drawing/2014/main" id="{6CA8F69B-5318-E6B3-4984-51867D9A86CD}"/>
              </a:ext>
            </a:extLst>
          </p:cNvPr>
          <p:cNvPicPr>
            <a:picLocks noChangeAspect="1"/>
          </p:cNvPicPr>
          <p:nvPr/>
        </p:nvPicPr>
        <p:blipFill>
          <a:blip r:embed="rId2"/>
          <a:stretch>
            <a:fillRect/>
          </a:stretch>
        </p:blipFill>
        <p:spPr>
          <a:xfrm>
            <a:off x="248318" y="1499591"/>
            <a:ext cx="8625902" cy="42854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ie chart showing landing success KSC-LC39A launch sites on dashboard">
            <a:extLst>
              <a:ext uri="{FF2B5EF4-FFF2-40B4-BE49-F238E27FC236}">
                <a16:creationId xmlns:a16="http://schemas.microsoft.com/office/drawing/2014/main" id="{E7393926-6A68-8EE0-81EA-495D9DC84A31}"/>
              </a:ext>
            </a:extLst>
          </p:cNvPr>
          <p:cNvPicPr>
            <a:picLocks noChangeAspect="1"/>
          </p:cNvPicPr>
          <p:nvPr/>
        </p:nvPicPr>
        <p:blipFill>
          <a:blip r:embed="rId3"/>
          <a:stretch>
            <a:fillRect/>
          </a:stretch>
        </p:blipFill>
        <p:spPr>
          <a:xfrm>
            <a:off x="5601486" y="3428536"/>
            <a:ext cx="5500153" cy="2524097"/>
          </a:xfrm>
          <a:prstGeom prst="rect">
            <a:avLst/>
          </a:prstGeom>
          <a:ln w="88900" cap="sq" cmpd="thickThin">
            <a:solidFill>
              <a:srgbClr val="00B0F0"/>
            </a:solidFill>
            <a:prstDash val="solid"/>
            <a:miter lim="800000"/>
          </a:ln>
          <a:effectLst>
            <a:innerShdw blurRad="76200">
              <a:srgbClr val="000000"/>
            </a:innerShdw>
          </a:effectLst>
        </p:spPr>
      </p:pic>
      <p:sp>
        <p:nvSpPr>
          <p:cNvPr id="7" name="TextBox 6" descr="textbox ">
            <a:extLst>
              <a:ext uri="{FF2B5EF4-FFF2-40B4-BE49-F238E27FC236}">
                <a16:creationId xmlns:a16="http://schemas.microsoft.com/office/drawing/2014/main" id="{CF28E0BD-B4CB-3E1A-AACC-A18C9502960A}"/>
              </a:ext>
            </a:extLst>
          </p:cNvPr>
          <p:cNvSpPr txBox="1"/>
          <p:nvPr/>
        </p:nvSpPr>
        <p:spPr>
          <a:xfrm>
            <a:off x="9005186" y="1700237"/>
            <a:ext cx="1995906" cy="1015663"/>
          </a:xfrm>
          <a:prstGeom prst="rect">
            <a:avLst/>
          </a:prstGeom>
          <a:ln>
            <a:solidFill>
              <a:srgbClr val="00206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Launch Site with highest landing success</a:t>
            </a:r>
          </a:p>
        </p:txBody>
      </p:sp>
      <p:cxnSp>
        <p:nvCxnSpPr>
          <p:cNvPr id="9" name="Straight Arrow Connector 8" descr="arrow indicating a pie chart">
            <a:extLst>
              <a:ext uri="{FF2B5EF4-FFF2-40B4-BE49-F238E27FC236}">
                <a16:creationId xmlns:a16="http://schemas.microsoft.com/office/drawing/2014/main" id="{02F56358-981C-5DC6-824D-95860AC299AC}"/>
              </a:ext>
            </a:extLst>
          </p:cNvPr>
          <p:cNvCxnSpPr/>
          <p:nvPr/>
        </p:nvCxnSpPr>
        <p:spPr>
          <a:xfrm>
            <a:off x="9338497" y="2722152"/>
            <a:ext cx="15870" cy="4177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973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4D8352-83A4-4524-B785-F72B05B2FBF3}"/>
              </a:ext>
            </a:extLst>
          </p:cNvPr>
          <p:cNvSpPr/>
          <p:nvPr/>
        </p:nvSpPr>
        <p:spPr>
          <a:xfrm>
            <a:off x="801756" y="1387087"/>
            <a:ext cx="10588488" cy="1477328"/>
          </a:xfrm>
          <a:prstGeom prst="rect">
            <a:avLst/>
          </a:prstGeom>
        </p:spPr>
        <p:txBody>
          <a:bodyPr wrap="square">
            <a:spAutoFit/>
          </a:bodyPr>
          <a:lstStyle/>
          <a:p>
            <a:pPr algn="just"/>
            <a:r>
              <a:rPr lang="en-US" dirty="0"/>
              <a:t>Machine learning prediction models utilize historical data to identify patterns and make predictions about future outcomes or classify new data points. They are applied across diverse domains for tasks like stock price forecasting, customer behavior prediction, disease diagnosis, and more. These models encompass various types, including regression, classification, clustering, and deep learning models, tailored to different data and tasks.</a:t>
            </a:r>
          </a:p>
        </p:txBody>
      </p:sp>
      <p:sp>
        <p:nvSpPr>
          <p:cNvPr id="5" name="Title 1">
            <a:extLst>
              <a:ext uri="{FF2B5EF4-FFF2-40B4-BE49-F238E27FC236}">
                <a16:creationId xmlns:a16="http://schemas.microsoft.com/office/drawing/2014/main" id="{1E7690BA-4AA9-432D-9F2A-1B8489558C5C}"/>
              </a:ext>
            </a:extLst>
          </p:cNvPr>
          <p:cNvSpPr>
            <a:spLocks noGrp="1"/>
          </p:cNvSpPr>
          <p:nvPr>
            <p:ph type="title"/>
          </p:nvPr>
        </p:nvSpPr>
        <p:spPr>
          <a:xfrm>
            <a:off x="805071" y="210611"/>
            <a:ext cx="10515600" cy="1325563"/>
          </a:xfrm>
        </p:spPr>
        <p:txBody>
          <a:bodyPr/>
          <a:lstStyle/>
          <a:p>
            <a:r>
              <a:rPr lang="en-US" dirty="0">
                <a:latin typeface="IBM Plex Mono SemiBold"/>
              </a:rPr>
              <a:t>MACHINE LEARNING PREDICTION MODELS</a:t>
            </a:r>
            <a:endParaRPr lang="en-US" dirty="0"/>
          </a:p>
        </p:txBody>
      </p:sp>
      <p:sp>
        <p:nvSpPr>
          <p:cNvPr id="6" name="Rectangle 5">
            <a:extLst>
              <a:ext uri="{FF2B5EF4-FFF2-40B4-BE49-F238E27FC236}">
                <a16:creationId xmlns:a16="http://schemas.microsoft.com/office/drawing/2014/main" id="{177A9524-F7BA-476B-9EDD-0C1F83248CDF}"/>
              </a:ext>
            </a:extLst>
          </p:cNvPr>
          <p:cNvSpPr/>
          <p:nvPr/>
        </p:nvSpPr>
        <p:spPr>
          <a:xfrm>
            <a:off x="871329" y="2943928"/>
            <a:ext cx="10515600" cy="2554545"/>
          </a:xfrm>
          <a:prstGeom prst="rect">
            <a:avLst/>
          </a:prstGeom>
          <a:ln w="19050">
            <a:solidFill>
              <a:srgbClr val="0070C0"/>
            </a:solidFill>
          </a:ln>
        </p:spPr>
        <p:txBody>
          <a:bodyPr wrap="square">
            <a:spAutoFit/>
          </a:bodyPr>
          <a:lstStyle/>
          <a:p>
            <a:r>
              <a:rPr lang="en-US" sz="2000" dirty="0">
                <a:solidFill>
                  <a:srgbClr val="0070C0"/>
                </a:solidFill>
                <a:latin typeface="IBM Plex Mono Text"/>
              </a:rPr>
              <a:t>The following tasks were completed:</a:t>
            </a:r>
          </a:p>
          <a:p>
            <a:pPr marL="342900" indent="-342900">
              <a:buFont typeface="Arial" panose="020B0604020202020204" pitchFamily="34" charset="0"/>
              <a:buChar char="•"/>
            </a:pPr>
            <a:r>
              <a:rPr lang="en-US" sz="2000" dirty="0">
                <a:solidFill>
                  <a:srgbClr val="0070C0"/>
                </a:solidFill>
                <a:latin typeface="IBM Plex Mono Text"/>
              </a:rPr>
              <a:t>Conducted exploratory data analysis to determine training labels.</a:t>
            </a:r>
          </a:p>
          <a:p>
            <a:pPr marL="342900" indent="-342900">
              <a:buFont typeface="Arial" panose="020B0604020202020204" pitchFamily="34" charset="0"/>
              <a:buChar char="•"/>
            </a:pPr>
            <a:r>
              <a:rPr lang="en-US" sz="2000" dirty="0">
                <a:solidFill>
                  <a:srgbClr val="0070C0"/>
                </a:solidFill>
                <a:latin typeface="IBM Plex Mono Text"/>
              </a:rPr>
              <a:t>Established a column for the class.</a:t>
            </a:r>
          </a:p>
          <a:p>
            <a:pPr marL="342900" indent="-342900">
              <a:buFont typeface="Arial" panose="020B0604020202020204" pitchFamily="34" charset="0"/>
              <a:buChar char="•"/>
            </a:pPr>
            <a:r>
              <a:rPr lang="en-US" sz="2000" dirty="0">
                <a:solidFill>
                  <a:srgbClr val="0070C0"/>
                </a:solidFill>
                <a:latin typeface="IBM Plex Mono Text"/>
              </a:rPr>
              <a:t>Standardized the data.</a:t>
            </a:r>
          </a:p>
          <a:p>
            <a:pPr marL="342900" indent="-342900">
              <a:buFont typeface="Arial" panose="020B0604020202020204" pitchFamily="34" charset="0"/>
              <a:buChar char="•"/>
            </a:pPr>
            <a:r>
              <a:rPr lang="en-US" sz="2000" dirty="0">
                <a:solidFill>
                  <a:srgbClr val="0070C0"/>
                </a:solidFill>
                <a:latin typeface="IBM Plex Mono Text"/>
              </a:rPr>
              <a:t>Partitioned the dataset into training and test data.</a:t>
            </a:r>
          </a:p>
          <a:p>
            <a:pPr marL="342900" indent="-342900">
              <a:buFont typeface="Arial" panose="020B0604020202020204" pitchFamily="34" charset="0"/>
              <a:buChar char="•"/>
            </a:pPr>
            <a:r>
              <a:rPr lang="en-US" sz="2000" dirty="0">
                <a:solidFill>
                  <a:srgbClr val="0070C0"/>
                </a:solidFill>
                <a:latin typeface="IBM Plex Mono Text"/>
              </a:rPr>
              <a:t>Identified the optimal hyperparameters for Support Vector Machines, Classification Trees, and Logistic Regression.</a:t>
            </a:r>
          </a:p>
          <a:p>
            <a:pPr marL="342900" indent="-342900">
              <a:buFont typeface="Arial" panose="020B0604020202020204" pitchFamily="34" charset="0"/>
              <a:buChar char="•"/>
            </a:pPr>
            <a:r>
              <a:rPr lang="en-US" sz="2000" dirty="0">
                <a:solidFill>
                  <a:srgbClr val="0070C0"/>
                </a:solidFill>
                <a:latin typeface="IBM Plex Mono Text"/>
              </a:rPr>
              <a:t>Evaluated the performance of each method using the test dataset.</a:t>
            </a:r>
          </a:p>
        </p:txBody>
      </p:sp>
      <p:sp>
        <p:nvSpPr>
          <p:cNvPr id="7" name="Rectangle 6">
            <a:extLst>
              <a:ext uri="{FF2B5EF4-FFF2-40B4-BE49-F238E27FC236}">
                <a16:creationId xmlns:a16="http://schemas.microsoft.com/office/drawing/2014/main" id="{D7C14368-15DA-4FC8-B73F-BF1A46296762}"/>
              </a:ext>
            </a:extLst>
          </p:cNvPr>
          <p:cNvSpPr/>
          <p:nvPr/>
        </p:nvSpPr>
        <p:spPr>
          <a:xfrm>
            <a:off x="801756" y="5470913"/>
            <a:ext cx="10588488" cy="646331"/>
          </a:xfrm>
          <a:prstGeom prst="rect">
            <a:avLst/>
          </a:prstGeom>
        </p:spPr>
        <p:txBody>
          <a:bodyPr wrap="square">
            <a:spAutoFit/>
          </a:bodyPr>
          <a:lstStyle/>
          <a:p>
            <a:r>
              <a:rPr lang="en-US" i="1" dirty="0">
                <a:solidFill>
                  <a:schemeClr val="bg1">
                    <a:lumMod val="65000"/>
                  </a:schemeClr>
                </a:solidFill>
              </a:rPr>
              <a:t>https://github.com/drdataengg/Capstone_Applied_Data_Science_IBM/blob/aa627719d92ad8815b40dd5a4f9eb4e10fbac2d3/SpaceX_Machine%20Learning%20Prediction_Part_5%20(1).ipynb</a:t>
            </a:r>
          </a:p>
        </p:txBody>
      </p:sp>
    </p:spTree>
    <p:extLst>
      <p:ext uri="{BB962C8B-B14F-4D97-AF65-F5344CB8AC3E}">
        <p14:creationId xmlns:p14="http://schemas.microsoft.com/office/powerpoint/2010/main" val="1470577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BEDA5-706C-4544-9814-D961F65F27C4}"/>
              </a:ext>
            </a:extLst>
          </p:cNvPr>
          <p:cNvSpPr>
            <a:spLocks noGrp="1"/>
          </p:cNvSpPr>
          <p:nvPr>
            <p:ph type="title"/>
          </p:nvPr>
        </p:nvSpPr>
        <p:spPr>
          <a:xfrm>
            <a:off x="838200" y="206098"/>
            <a:ext cx="10515600" cy="1325563"/>
          </a:xfrm>
        </p:spPr>
        <p:txBody>
          <a:bodyPr/>
          <a:lstStyle/>
          <a:p>
            <a:r>
              <a:rPr lang="en-US" dirty="0"/>
              <a:t>LOGISTIC REGRESSION ALGORITHM</a:t>
            </a:r>
          </a:p>
        </p:txBody>
      </p:sp>
      <p:pic>
        <p:nvPicPr>
          <p:cNvPr id="5" name="Content Placeholder 4">
            <a:extLst>
              <a:ext uri="{FF2B5EF4-FFF2-40B4-BE49-F238E27FC236}">
                <a16:creationId xmlns:a16="http://schemas.microsoft.com/office/drawing/2014/main" id="{89D3DE03-D426-44B6-96EA-0A41BCCFF028}"/>
              </a:ext>
            </a:extLst>
          </p:cNvPr>
          <p:cNvPicPr>
            <a:picLocks noGrp="1" noChangeAspect="1"/>
          </p:cNvPicPr>
          <p:nvPr>
            <p:ph idx="1"/>
          </p:nvPr>
        </p:nvPicPr>
        <p:blipFill>
          <a:blip r:embed="rId2"/>
          <a:stretch>
            <a:fillRect/>
          </a:stretch>
        </p:blipFill>
        <p:spPr>
          <a:xfrm>
            <a:off x="1045358" y="1531661"/>
            <a:ext cx="9539816" cy="4283531"/>
          </a:xfrm>
        </p:spPr>
      </p:pic>
    </p:spTree>
    <p:extLst>
      <p:ext uri="{BB962C8B-B14F-4D97-AF65-F5344CB8AC3E}">
        <p14:creationId xmlns:p14="http://schemas.microsoft.com/office/powerpoint/2010/main" val="2658252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85C5F0-10D2-4566-A83F-FB438CF54043}"/>
              </a:ext>
            </a:extLst>
          </p:cNvPr>
          <p:cNvSpPr>
            <a:spLocks noGrp="1"/>
          </p:cNvSpPr>
          <p:nvPr>
            <p:ph type="title"/>
          </p:nvPr>
        </p:nvSpPr>
        <p:spPr>
          <a:xfrm>
            <a:off x="838200" y="385003"/>
            <a:ext cx="10515600" cy="867328"/>
          </a:xfrm>
        </p:spPr>
        <p:txBody>
          <a:bodyPr/>
          <a:lstStyle/>
          <a:p>
            <a:r>
              <a:rPr lang="en-US" dirty="0"/>
              <a:t>LOGISTIC REGRESSION CONFUSION MATRIX</a:t>
            </a:r>
          </a:p>
        </p:txBody>
      </p:sp>
      <p:pic>
        <p:nvPicPr>
          <p:cNvPr id="6" name="Picture 5">
            <a:extLst>
              <a:ext uri="{FF2B5EF4-FFF2-40B4-BE49-F238E27FC236}">
                <a16:creationId xmlns:a16="http://schemas.microsoft.com/office/drawing/2014/main" id="{36DC7FF1-FE89-4F3A-A513-9FD7384F6AEB}"/>
              </a:ext>
            </a:extLst>
          </p:cNvPr>
          <p:cNvPicPr>
            <a:picLocks noChangeAspect="1"/>
          </p:cNvPicPr>
          <p:nvPr/>
        </p:nvPicPr>
        <p:blipFill>
          <a:blip r:embed="rId2"/>
          <a:stretch>
            <a:fillRect/>
          </a:stretch>
        </p:blipFill>
        <p:spPr>
          <a:xfrm>
            <a:off x="2879717" y="1563647"/>
            <a:ext cx="5677192" cy="4267419"/>
          </a:xfrm>
          <a:prstGeom prst="rect">
            <a:avLst/>
          </a:prstGeom>
        </p:spPr>
      </p:pic>
    </p:spTree>
    <p:extLst>
      <p:ext uri="{BB962C8B-B14F-4D97-AF65-F5344CB8AC3E}">
        <p14:creationId xmlns:p14="http://schemas.microsoft.com/office/powerpoint/2010/main" val="3840579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98DA3AA-3431-4E41-BA00-49BCC8AD69A0}"/>
              </a:ext>
            </a:extLst>
          </p:cNvPr>
          <p:cNvSpPr>
            <a:spLocks noGrp="1"/>
          </p:cNvSpPr>
          <p:nvPr>
            <p:ph type="title"/>
          </p:nvPr>
        </p:nvSpPr>
        <p:spPr>
          <a:xfrm>
            <a:off x="838200" y="385003"/>
            <a:ext cx="10515600" cy="867328"/>
          </a:xfrm>
        </p:spPr>
        <p:txBody>
          <a:bodyPr/>
          <a:lstStyle/>
          <a:p>
            <a:r>
              <a:rPr lang="en-US" dirty="0"/>
              <a:t>SVM ALGORITHM</a:t>
            </a:r>
          </a:p>
        </p:txBody>
      </p:sp>
      <p:pic>
        <p:nvPicPr>
          <p:cNvPr id="6" name="Picture 5">
            <a:extLst>
              <a:ext uri="{FF2B5EF4-FFF2-40B4-BE49-F238E27FC236}">
                <a16:creationId xmlns:a16="http://schemas.microsoft.com/office/drawing/2014/main" id="{B39FE3EB-B0E9-4669-B253-363E8BA71B2E}"/>
              </a:ext>
            </a:extLst>
          </p:cNvPr>
          <p:cNvPicPr>
            <a:picLocks noChangeAspect="1"/>
          </p:cNvPicPr>
          <p:nvPr/>
        </p:nvPicPr>
        <p:blipFill>
          <a:blip r:embed="rId2"/>
          <a:stretch>
            <a:fillRect/>
          </a:stretch>
        </p:blipFill>
        <p:spPr>
          <a:xfrm>
            <a:off x="1233539" y="1363779"/>
            <a:ext cx="9724922" cy="4644739"/>
          </a:xfrm>
          <a:prstGeom prst="rect">
            <a:avLst/>
          </a:prstGeom>
        </p:spPr>
      </p:pic>
    </p:spTree>
    <p:extLst>
      <p:ext uri="{BB962C8B-B14F-4D97-AF65-F5344CB8AC3E}">
        <p14:creationId xmlns:p14="http://schemas.microsoft.com/office/powerpoint/2010/main" val="2916729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A061B5-F511-4E8A-A989-F77AB12BBE0D}"/>
              </a:ext>
            </a:extLst>
          </p:cNvPr>
          <p:cNvPicPr>
            <a:picLocks noChangeAspect="1"/>
          </p:cNvPicPr>
          <p:nvPr/>
        </p:nvPicPr>
        <p:blipFill>
          <a:blip r:embed="rId2"/>
          <a:stretch>
            <a:fillRect/>
          </a:stretch>
        </p:blipFill>
        <p:spPr>
          <a:xfrm>
            <a:off x="2835690" y="1499595"/>
            <a:ext cx="6010136" cy="4756532"/>
          </a:xfrm>
          <a:prstGeom prst="rect">
            <a:avLst/>
          </a:prstGeom>
        </p:spPr>
      </p:pic>
      <p:sp>
        <p:nvSpPr>
          <p:cNvPr id="6" name="Title 1">
            <a:extLst>
              <a:ext uri="{FF2B5EF4-FFF2-40B4-BE49-F238E27FC236}">
                <a16:creationId xmlns:a16="http://schemas.microsoft.com/office/drawing/2014/main" id="{EECB440A-5394-4982-A4D6-8C704DA9649B}"/>
              </a:ext>
            </a:extLst>
          </p:cNvPr>
          <p:cNvSpPr>
            <a:spLocks noGrp="1"/>
          </p:cNvSpPr>
          <p:nvPr>
            <p:ph type="title"/>
          </p:nvPr>
        </p:nvSpPr>
        <p:spPr>
          <a:xfrm>
            <a:off x="838200" y="385003"/>
            <a:ext cx="6496878" cy="867328"/>
          </a:xfrm>
        </p:spPr>
        <p:txBody>
          <a:bodyPr/>
          <a:lstStyle/>
          <a:p>
            <a:r>
              <a:rPr lang="en-US" dirty="0"/>
              <a:t>SVM CONFUSION MATRIX</a:t>
            </a:r>
          </a:p>
        </p:txBody>
      </p:sp>
    </p:spTree>
    <p:extLst>
      <p:ext uri="{BB962C8B-B14F-4D97-AF65-F5344CB8AC3E}">
        <p14:creationId xmlns:p14="http://schemas.microsoft.com/office/powerpoint/2010/main" val="1152289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4E738E-C7F5-4C9D-ADBC-7D790E2A20C3}"/>
              </a:ext>
            </a:extLst>
          </p:cNvPr>
          <p:cNvPicPr>
            <a:picLocks noChangeAspect="1"/>
          </p:cNvPicPr>
          <p:nvPr/>
        </p:nvPicPr>
        <p:blipFill>
          <a:blip r:embed="rId2"/>
          <a:stretch>
            <a:fillRect/>
          </a:stretch>
        </p:blipFill>
        <p:spPr>
          <a:xfrm>
            <a:off x="804199" y="1777834"/>
            <a:ext cx="10824584" cy="3264558"/>
          </a:xfrm>
          <a:prstGeom prst="rect">
            <a:avLst/>
          </a:prstGeom>
        </p:spPr>
      </p:pic>
      <p:sp>
        <p:nvSpPr>
          <p:cNvPr id="6" name="Title 1">
            <a:extLst>
              <a:ext uri="{FF2B5EF4-FFF2-40B4-BE49-F238E27FC236}">
                <a16:creationId xmlns:a16="http://schemas.microsoft.com/office/drawing/2014/main" id="{AF863CD7-A0A7-4CC5-85EA-8859B5D18927}"/>
              </a:ext>
            </a:extLst>
          </p:cNvPr>
          <p:cNvSpPr>
            <a:spLocks noGrp="1"/>
          </p:cNvSpPr>
          <p:nvPr>
            <p:ph type="title"/>
          </p:nvPr>
        </p:nvSpPr>
        <p:spPr>
          <a:xfrm>
            <a:off x="838200" y="385003"/>
            <a:ext cx="7152861" cy="867328"/>
          </a:xfrm>
        </p:spPr>
        <p:txBody>
          <a:bodyPr/>
          <a:lstStyle/>
          <a:p>
            <a:r>
              <a:rPr lang="en-US" dirty="0"/>
              <a:t>DECISION TREE ALGORITHM</a:t>
            </a:r>
          </a:p>
        </p:txBody>
      </p:sp>
    </p:spTree>
    <p:extLst>
      <p:ext uri="{BB962C8B-B14F-4D97-AF65-F5344CB8AC3E}">
        <p14:creationId xmlns:p14="http://schemas.microsoft.com/office/powerpoint/2010/main" val="4061728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A5B0E6-CC3E-4968-A072-A14B0FD830F9}"/>
              </a:ext>
            </a:extLst>
          </p:cNvPr>
          <p:cNvSpPr>
            <a:spLocks noGrp="1"/>
          </p:cNvSpPr>
          <p:nvPr>
            <p:ph type="title"/>
          </p:nvPr>
        </p:nvSpPr>
        <p:spPr>
          <a:xfrm>
            <a:off x="838200" y="385003"/>
            <a:ext cx="8971722" cy="867328"/>
          </a:xfrm>
        </p:spPr>
        <p:txBody>
          <a:bodyPr>
            <a:normAutofit/>
          </a:bodyPr>
          <a:lstStyle/>
          <a:p>
            <a:r>
              <a:rPr lang="en-US" dirty="0"/>
              <a:t>DECISION TREE CONFUSION MATRIX</a:t>
            </a:r>
          </a:p>
        </p:txBody>
      </p:sp>
      <p:pic>
        <p:nvPicPr>
          <p:cNvPr id="6" name="Picture 5">
            <a:extLst>
              <a:ext uri="{FF2B5EF4-FFF2-40B4-BE49-F238E27FC236}">
                <a16:creationId xmlns:a16="http://schemas.microsoft.com/office/drawing/2014/main" id="{49D34093-ACB6-489D-AEB3-E0FE6A81E3D6}"/>
              </a:ext>
            </a:extLst>
          </p:cNvPr>
          <p:cNvPicPr>
            <a:picLocks noChangeAspect="1"/>
          </p:cNvPicPr>
          <p:nvPr/>
        </p:nvPicPr>
        <p:blipFill>
          <a:blip r:embed="rId2"/>
          <a:stretch>
            <a:fillRect/>
          </a:stretch>
        </p:blipFill>
        <p:spPr>
          <a:xfrm>
            <a:off x="2261021" y="1417320"/>
            <a:ext cx="5620709" cy="4669943"/>
          </a:xfrm>
          <a:prstGeom prst="rect">
            <a:avLst/>
          </a:prstGeom>
        </p:spPr>
      </p:pic>
    </p:spTree>
    <p:extLst>
      <p:ext uri="{BB962C8B-B14F-4D97-AF65-F5344CB8AC3E}">
        <p14:creationId xmlns:p14="http://schemas.microsoft.com/office/powerpoint/2010/main" val="385262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7F8C93-A48C-45CB-BFBD-266A019F3130}"/>
              </a:ext>
            </a:extLst>
          </p:cNvPr>
          <p:cNvPicPr>
            <a:picLocks noChangeAspect="1"/>
          </p:cNvPicPr>
          <p:nvPr/>
        </p:nvPicPr>
        <p:blipFill>
          <a:blip r:embed="rId2"/>
          <a:stretch>
            <a:fillRect/>
          </a:stretch>
        </p:blipFill>
        <p:spPr>
          <a:xfrm>
            <a:off x="1501475" y="1425192"/>
            <a:ext cx="7374168" cy="4863971"/>
          </a:xfrm>
          <a:prstGeom prst="rect">
            <a:avLst/>
          </a:prstGeom>
        </p:spPr>
      </p:pic>
      <p:sp>
        <p:nvSpPr>
          <p:cNvPr id="6" name="Title 1">
            <a:extLst>
              <a:ext uri="{FF2B5EF4-FFF2-40B4-BE49-F238E27FC236}">
                <a16:creationId xmlns:a16="http://schemas.microsoft.com/office/drawing/2014/main" id="{8BD28C71-ACA9-48AB-ABD1-7D27A6475F0C}"/>
              </a:ext>
            </a:extLst>
          </p:cNvPr>
          <p:cNvSpPr>
            <a:spLocks noGrp="1"/>
          </p:cNvSpPr>
          <p:nvPr>
            <p:ph type="title"/>
          </p:nvPr>
        </p:nvSpPr>
        <p:spPr>
          <a:xfrm>
            <a:off x="838200" y="385003"/>
            <a:ext cx="6288157" cy="867328"/>
          </a:xfrm>
        </p:spPr>
        <p:txBody>
          <a:bodyPr>
            <a:normAutofit/>
          </a:bodyPr>
          <a:lstStyle/>
          <a:p>
            <a:r>
              <a:rPr lang="en-US" dirty="0"/>
              <a:t>KNEIGHBORS ALGORITHM</a:t>
            </a:r>
          </a:p>
        </p:txBody>
      </p:sp>
    </p:spTree>
    <p:extLst>
      <p:ext uri="{BB962C8B-B14F-4D97-AF65-F5344CB8AC3E}">
        <p14:creationId xmlns:p14="http://schemas.microsoft.com/office/powerpoint/2010/main" val="3861669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2B88E9-DD63-4F9B-8517-11282DFC1114}"/>
              </a:ext>
            </a:extLst>
          </p:cNvPr>
          <p:cNvSpPr>
            <a:spLocks noGrp="1"/>
          </p:cNvSpPr>
          <p:nvPr>
            <p:ph type="title"/>
          </p:nvPr>
        </p:nvSpPr>
        <p:spPr>
          <a:xfrm>
            <a:off x="838200" y="385003"/>
            <a:ext cx="8971722" cy="867328"/>
          </a:xfrm>
        </p:spPr>
        <p:txBody>
          <a:bodyPr>
            <a:normAutofit/>
          </a:bodyPr>
          <a:lstStyle/>
          <a:p>
            <a:r>
              <a:rPr lang="en-US" dirty="0"/>
              <a:t>KNEIGHBORS CONFUSION MATRIX</a:t>
            </a:r>
          </a:p>
        </p:txBody>
      </p:sp>
      <p:pic>
        <p:nvPicPr>
          <p:cNvPr id="6" name="Picture 5">
            <a:extLst>
              <a:ext uri="{FF2B5EF4-FFF2-40B4-BE49-F238E27FC236}">
                <a16:creationId xmlns:a16="http://schemas.microsoft.com/office/drawing/2014/main" id="{07AC5CD7-C0CD-4212-B9BB-054B2C54FCCC}"/>
              </a:ext>
            </a:extLst>
          </p:cNvPr>
          <p:cNvPicPr>
            <a:picLocks noChangeAspect="1"/>
          </p:cNvPicPr>
          <p:nvPr/>
        </p:nvPicPr>
        <p:blipFill>
          <a:blip r:embed="rId2"/>
          <a:stretch>
            <a:fillRect/>
          </a:stretch>
        </p:blipFill>
        <p:spPr>
          <a:xfrm>
            <a:off x="2624900" y="1455002"/>
            <a:ext cx="5654396" cy="4618215"/>
          </a:xfrm>
          <a:prstGeom prst="rect">
            <a:avLst/>
          </a:prstGeom>
        </p:spPr>
      </p:pic>
    </p:spTree>
    <p:extLst>
      <p:ext uri="{BB962C8B-B14F-4D97-AF65-F5344CB8AC3E}">
        <p14:creationId xmlns:p14="http://schemas.microsoft.com/office/powerpoint/2010/main" val="3104698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349247" y="1707383"/>
            <a:ext cx="5308243" cy="4443304"/>
          </a:xfrm>
        </p:spPr>
        <p:txBody>
          <a:bodyPr vert="horz" lIns="91440" tIns="45720" rIns="91440" bIns="45720" rtlCol="0" anchor="t">
            <a:normAutofit fontScale="92500" lnSpcReduction="20000"/>
          </a:bodyPr>
          <a:lstStyle/>
          <a:p>
            <a:r>
              <a:rPr lang="en-US" sz="2400" dirty="0">
                <a:latin typeface="IBM Plex Mono Text"/>
              </a:rPr>
              <a:t>Data Collection </a:t>
            </a:r>
            <a:endParaRPr lang="en-US" sz="2400">
              <a:latin typeface="IBM Plex Mono Text"/>
            </a:endParaRPr>
          </a:p>
          <a:p>
            <a:pPr lvl="1"/>
            <a:r>
              <a:rPr lang="en-US" sz="2200" dirty="0">
                <a:latin typeface="IBM Plex Mono Text"/>
              </a:rPr>
              <a:t>APIs</a:t>
            </a:r>
          </a:p>
          <a:p>
            <a:pPr lvl="1"/>
            <a:r>
              <a:rPr lang="en-US" sz="2200" dirty="0">
                <a:latin typeface="IBM Plex Mono Text"/>
              </a:rPr>
              <a:t>Web scraping using </a:t>
            </a:r>
            <a:r>
              <a:rPr lang="en-US" sz="2200" err="1">
                <a:latin typeface="IBM Plex Mono Text"/>
              </a:rPr>
              <a:t>BeautifulSoup</a:t>
            </a:r>
            <a:r>
              <a:rPr lang="en-US" sz="2200" dirty="0">
                <a:latin typeface="IBM Plex Mono Text"/>
              </a:rPr>
              <a:t> library</a:t>
            </a:r>
            <a:endParaRPr lang="en-US" sz="2200" dirty="0" err="1">
              <a:latin typeface="IBM Plex Mono Text"/>
            </a:endParaRPr>
          </a:p>
          <a:p>
            <a:r>
              <a:rPr lang="en-US" sz="2400" dirty="0">
                <a:latin typeface="IBM Plex Mono Text"/>
              </a:rPr>
              <a:t>Data Wrangling</a:t>
            </a:r>
          </a:p>
          <a:p>
            <a:r>
              <a:rPr lang="en-US" sz="2400" dirty="0">
                <a:latin typeface="IBM Plex Mono Text"/>
              </a:rPr>
              <a:t>Exploratory Data Analysis </a:t>
            </a:r>
            <a:endParaRPr lang="en-US" sz="2400">
              <a:latin typeface="IBM Plex Mono Text"/>
            </a:endParaRPr>
          </a:p>
          <a:p>
            <a:pPr lvl="1"/>
            <a:r>
              <a:rPr lang="en-US" sz="2200" dirty="0">
                <a:latin typeface="IBM Plex Mono Text"/>
              </a:rPr>
              <a:t>Pandas, matplotlib, </a:t>
            </a:r>
            <a:r>
              <a:rPr lang="en-US" sz="2200" err="1">
                <a:latin typeface="IBM Plex Mono Text"/>
              </a:rPr>
              <a:t>numpy</a:t>
            </a:r>
            <a:r>
              <a:rPr lang="en-US" sz="2200" dirty="0">
                <a:latin typeface="IBM Plex Mono Text"/>
              </a:rPr>
              <a:t>, and </a:t>
            </a:r>
            <a:r>
              <a:rPr lang="en-US" sz="2200" err="1">
                <a:latin typeface="IBM Plex Mono Text"/>
              </a:rPr>
              <a:t>scipy</a:t>
            </a:r>
            <a:endParaRPr lang="en-US" sz="2200">
              <a:latin typeface="IBM Plex Mono Text"/>
            </a:endParaRPr>
          </a:p>
          <a:p>
            <a:pPr lvl="1"/>
            <a:r>
              <a:rPr lang="en-US" sz="2200" dirty="0">
                <a:latin typeface="IBM Plex Mono Text"/>
              </a:rPr>
              <a:t>SQL</a:t>
            </a:r>
          </a:p>
          <a:p>
            <a:r>
              <a:rPr lang="en-US" sz="2400" dirty="0">
                <a:latin typeface="IBM Plex Mono Text"/>
              </a:rPr>
              <a:t>Interactive Visual Analytics</a:t>
            </a:r>
          </a:p>
          <a:p>
            <a:pPr lvl="1"/>
            <a:r>
              <a:rPr lang="en-US" sz="2200" dirty="0">
                <a:latin typeface="IBM Plex Mono Text"/>
              </a:rPr>
              <a:t>Using Folium map library</a:t>
            </a:r>
          </a:p>
          <a:p>
            <a:pPr lvl="1"/>
            <a:r>
              <a:rPr lang="en-US" sz="2200" dirty="0">
                <a:latin typeface="IBM Plex Mono Text"/>
              </a:rPr>
              <a:t>Dashboard using </a:t>
            </a:r>
            <a:r>
              <a:rPr lang="en-US" sz="2200" err="1">
                <a:latin typeface="IBM Plex Mono Text"/>
              </a:rPr>
              <a:t>Plotly</a:t>
            </a:r>
            <a:r>
              <a:rPr lang="en-US" sz="2200" dirty="0">
                <a:latin typeface="IBM Plex Mono Text"/>
              </a:rPr>
              <a:t> Dash</a:t>
            </a:r>
          </a:p>
          <a:p>
            <a:r>
              <a:rPr lang="en-US" sz="2400" dirty="0">
                <a:latin typeface="IBM Plex Mono Text"/>
              </a:rPr>
              <a:t>Prediction Models</a:t>
            </a:r>
          </a:p>
          <a:p>
            <a:pPr marL="971550" lvl="1" indent="-285750"/>
            <a:r>
              <a:rPr lang="en-US" sz="2200" dirty="0">
                <a:latin typeface="IBM Plex Mono Text"/>
              </a:rPr>
              <a:t>SVM</a:t>
            </a:r>
          </a:p>
          <a:p>
            <a:pPr marL="971550" lvl="1" indent="-285750"/>
            <a:r>
              <a:rPr lang="en-US" sz="2200" dirty="0">
                <a:latin typeface="IBM Plex Mono Text"/>
              </a:rPr>
              <a:t>Classification Trees</a:t>
            </a:r>
          </a:p>
          <a:p>
            <a:pPr marL="971550" lvl="1" indent="-285750"/>
            <a:r>
              <a:rPr lang="en-US" sz="2200" dirty="0">
                <a:latin typeface="IBM Plex Mono Text"/>
              </a:rPr>
              <a:t>Regression</a:t>
            </a:r>
          </a:p>
        </p:txBody>
      </p:sp>
      <p:pic>
        <p:nvPicPr>
          <p:cNvPr id="4" name="Picture 3" descr="Methodology">
            <a:extLst>
              <a:ext uri="{FF2B5EF4-FFF2-40B4-BE49-F238E27FC236}">
                <a16:creationId xmlns:a16="http://schemas.microsoft.com/office/drawing/2014/main" id="{E492B2E9-7EB9-322F-36C7-40255E540E90}"/>
              </a:ext>
            </a:extLst>
          </p:cNvPr>
          <p:cNvPicPr>
            <a:picLocks noChangeAspect="1"/>
          </p:cNvPicPr>
          <p:nvPr/>
        </p:nvPicPr>
        <p:blipFill>
          <a:blip r:embed="rId2"/>
          <a:stretch>
            <a:fillRect/>
          </a:stretch>
        </p:blipFill>
        <p:spPr>
          <a:xfrm>
            <a:off x="964325" y="1608082"/>
            <a:ext cx="3649718" cy="3641836"/>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3E4B-52CF-DB63-EABB-A73618530FF9}"/>
              </a:ext>
            </a:extLst>
          </p:cNvPr>
          <p:cNvSpPr>
            <a:spLocks noGrp="1"/>
          </p:cNvSpPr>
          <p:nvPr>
            <p:ph type="title"/>
          </p:nvPr>
        </p:nvSpPr>
        <p:spPr>
          <a:xfrm>
            <a:off x="838200" y="427607"/>
            <a:ext cx="7232374" cy="824723"/>
          </a:xfrm>
        </p:spPr>
        <p:txBody>
          <a:bodyPr/>
          <a:lstStyle/>
          <a:p>
            <a:r>
              <a:rPr lang="en-US" dirty="0">
                <a:latin typeface="IBM Plex Mono SemiBold"/>
              </a:rPr>
              <a:t>BEST PERFORMING ALGORITHMS</a:t>
            </a:r>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2933D02E-8D03-4928-F2D5-99F8F3B8F1B8}"/>
              </a:ext>
            </a:extLst>
          </p:cNvPr>
          <p:cNvPicPr>
            <a:picLocks noChangeAspect="1"/>
          </p:cNvPicPr>
          <p:nvPr/>
        </p:nvPicPr>
        <p:blipFill>
          <a:blip r:embed="rId2"/>
          <a:stretch>
            <a:fillRect/>
          </a:stretch>
        </p:blipFill>
        <p:spPr>
          <a:xfrm>
            <a:off x="983758" y="1625287"/>
            <a:ext cx="9956173" cy="28883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0538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sp>
        <p:nvSpPr>
          <p:cNvPr id="6" name="Content Placeholder 5">
            <a:extLst>
              <a:ext uri="{FF2B5EF4-FFF2-40B4-BE49-F238E27FC236}">
                <a16:creationId xmlns:a16="http://schemas.microsoft.com/office/drawing/2014/main" id="{ED189FA2-2FFF-8CE1-29A3-D8C0C6D785BE}"/>
              </a:ext>
            </a:extLst>
          </p:cNvPr>
          <p:cNvSpPr>
            <a:spLocks noGrp="1"/>
          </p:cNvSpPr>
          <p:nvPr>
            <p:ph sz="half" idx="1"/>
          </p:nvPr>
        </p:nvSpPr>
        <p:spPr>
          <a:xfrm>
            <a:off x="838200" y="1492921"/>
            <a:ext cx="10515600" cy="4447929"/>
          </a:xfrm>
          <a:ln>
            <a:solidFill>
              <a:srgbClr val="0E659B"/>
            </a:solidFill>
          </a:ln>
        </p:spPr>
        <p:txBody>
          <a:bodyPr vert="horz" lIns="91440" tIns="45720" rIns="91440" bIns="45720" rtlCol="0" anchor="t">
            <a:noAutofit/>
          </a:bodyPr>
          <a:lstStyle/>
          <a:p>
            <a:r>
              <a:rPr lang="en-US" sz="1800" dirty="0">
                <a:latin typeface="IBM Plex Mono Text"/>
              </a:rPr>
              <a:t>Increasing flight numbers tend to correlate with a higher rate of successful landings, indicating a potential continuous learning process among engineers involved in the project, building on previous results.</a:t>
            </a:r>
            <a:endParaRPr lang="en-US" sz="1800" dirty="0"/>
          </a:p>
          <a:p>
            <a:r>
              <a:rPr lang="en-US" sz="1800" dirty="0">
                <a:latin typeface="IBM Plex Mono Text"/>
              </a:rPr>
              <a:t>The success rate at each launch site tends to increase as the flight number increases, suggesting a learning curve and improvement in processes over time.</a:t>
            </a:r>
          </a:p>
          <a:p>
            <a:r>
              <a:rPr lang="en-US" sz="1800" dirty="0">
                <a:latin typeface="IBM Plex Mono Text"/>
              </a:rPr>
              <a:t>KSC LC 39A exhibits the highest success rate among all launch sites.</a:t>
            </a:r>
          </a:p>
          <a:p>
            <a:r>
              <a:rPr lang="en-US" sz="1800" dirty="0">
                <a:latin typeface="IBM Plex Mono Text"/>
              </a:rPr>
              <a:t>The majority of payload masses sent are below 7000 kg.</a:t>
            </a:r>
          </a:p>
          <a:p>
            <a:r>
              <a:rPr lang="en-US" sz="1800" dirty="0">
                <a:latin typeface="IBM Plex Mono Text"/>
              </a:rPr>
              <a:t>For payloads exceeding 12000 kg, CCAFS SLC-40 demonstrates a better success rate compared to other launch sites.</a:t>
            </a:r>
          </a:p>
          <a:p>
            <a:r>
              <a:rPr lang="en-US" sz="1800" dirty="0">
                <a:latin typeface="IBM Plex Mono Text"/>
              </a:rPr>
              <a:t>SSO orbit shows a 100% success rate, with LEO orbit also demonstrating higher success rates.</a:t>
            </a:r>
          </a:p>
          <a:p>
            <a:r>
              <a:rPr lang="en-US" sz="1800" dirty="0">
                <a:latin typeface="IBM Plex Mono Text"/>
              </a:rPr>
              <a:t>Beyond 2013, there is an observed increase in success rate with each passing year.</a:t>
            </a:r>
          </a:p>
          <a:p>
            <a:r>
              <a:rPr lang="en-US" sz="1800" dirty="0">
                <a:latin typeface="IBM Plex Mono Text"/>
              </a:rPr>
              <a:t>All four launch sites are situated closer to the coastline, railway, and highway, while being farther from urban areas. This placement ensures safety in case of failure, as launch sites are kept away from densely populated areas. Additionally, proximity to the coast, railway, and highway provides logistical advantages for transportation of heavy rocket or payload objects.</a:t>
            </a:r>
          </a:p>
          <a:p>
            <a:endParaRPr lang="en-US" sz="1800" dirty="0">
              <a:latin typeface="Arial"/>
              <a:cs typeface="Arial"/>
            </a:endParaRPr>
          </a:p>
          <a:p>
            <a:endParaRPr lang="en-US" dirty="0">
              <a:latin typeface="IBM Plex Mono Text"/>
            </a:endParaRPr>
          </a:p>
        </p:txBody>
      </p:sp>
    </p:spTree>
    <p:extLst>
      <p:ext uri="{BB962C8B-B14F-4D97-AF65-F5344CB8AC3E}">
        <p14:creationId xmlns:p14="http://schemas.microsoft.com/office/powerpoint/2010/main" val="2161130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35280" y="1761230"/>
            <a:ext cx="5117206" cy="3771790"/>
          </a:xfrm>
          <a:ln>
            <a:solidFill>
              <a:srgbClr val="0E659B"/>
            </a:solidFill>
          </a:ln>
        </p:spPr>
        <p:txBody>
          <a:bodyPr vert="horz" lIns="91440" tIns="45720" rIns="91440" bIns="45720" rtlCol="0" anchor="t">
            <a:normAutofit fontScale="92500" lnSpcReduction="20000"/>
          </a:bodyPr>
          <a:lstStyle/>
          <a:p>
            <a:pPr marL="0" indent="0" algn="just">
              <a:buNone/>
            </a:pPr>
            <a:endParaRPr lang="en-US" dirty="0">
              <a:latin typeface="IBM Plex Mono Text"/>
            </a:endParaRPr>
          </a:p>
          <a:p>
            <a:pPr marL="0" indent="0">
              <a:buNone/>
            </a:pPr>
            <a:r>
              <a:rPr lang="en-US" dirty="0">
                <a:latin typeface="IBM Plex Mono Text"/>
              </a:rPr>
              <a:t>Findings</a:t>
            </a:r>
          </a:p>
          <a:p>
            <a:pPr marL="0" indent="0" algn="just">
              <a:buNone/>
            </a:pPr>
            <a:endParaRPr lang="en-US" dirty="0"/>
          </a:p>
          <a:p>
            <a:pPr algn="just"/>
            <a:r>
              <a:rPr lang="en-US" sz="1800" dirty="0">
                <a:latin typeface="IBM Plex Mono Text"/>
              </a:rPr>
              <a:t>The success rates at each launch site tend to improve with increasing flight numbers, reflecting a learning curve and refinement of processes.</a:t>
            </a:r>
          </a:p>
          <a:p>
            <a:pPr algn="just"/>
            <a:r>
              <a:rPr lang="en-US" sz="1800" dirty="0">
                <a:latin typeface="IBM Plex Mono Text"/>
              </a:rPr>
              <a:t>Beyond 2013, there is a notable increase in success rates, indicating advancements in technology and operational practices.</a:t>
            </a:r>
          </a:p>
          <a:p>
            <a:pPr algn="just"/>
            <a:r>
              <a:rPr lang="en-US" sz="1800" dirty="0">
                <a:latin typeface="IBM Plex Mono Text"/>
              </a:rPr>
              <a:t>The strategic positioning of launch sites away from urban areas, closer to the coastline, railway, and highway, ensures public safety in the event of failure and facilitates efficient logistics for transporting heavy payloads.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461975" y="1718300"/>
            <a:ext cx="4816699" cy="3857649"/>
          </a:xfrm>
          <a:ln>
            <a:solidFill>
              <a:srgbClr val="0E659B"/>
            </a:solidFill>
          </a:ln>
        </p:spPr>
        <p:txBody>
          <a:bodyPr vert="horz" lIns="91440" tIns="45720" rIns="91440" bIns="45720" rtlCol="0" anchor="t">
            <a:normAutofit fontScale="92500" lnSpcReduction="20000"/>
          </a:bodyPr>
          <a:lstStyle/>
          <a:p>
            <a:pPr marL="0" indent="0">
              <a:buNone/>
            </a:pPr>
            <a:endParaRPr lang="en-US" dirty="0">
              <a:latin typeface="IBM Plex Mono Text"/>
            </a:endParaRPr>
          </a:p>
          <a:p>
            <a:pPr marL="0" indent="0">
              <a:buNone/>
            </a:pPr>
            <a:r>
              <a:rPr lang="en-US" dirty="0">
                <a:latin typeface="IBM Plex Mono Text"/>
              </a:rPr>
              <a:t>Implications</a:t>
            </a:r>
          </a:p>
          <a:p>
            <a:pPr marL="0" indent="0">
              <a:buNone/>
            </a:pPr>
            <a:endParaRPr lang="en-US" dirty="0"/>
          </a:p>
          <a:p>
            <a:pPr algn="just"/>
            <a:r>
              <a:rPr lang="en-US" sz="1800" dirty="0">
                <a:latin typeface="IBM Plex Mono Text"/>
              </a:rPr>
              <a:t>The findings suggest that the aerospace industry is evolving, with a focus on continuous improvement and learning from past experiences.</a:t>
            </a:r>
          </a:p>
          <a:p>
            <a:pPr algn="just"/>
            <a:r>
              <a:rPr lang="en-US" sz="1800" dirty="0">
                <a:latin typeface="IBM Plex Mono Text"/>
              </a:rPr>
              <a:t>The observed increase in success rates over time underscores the importance of ongoing research, development, and collaboration within the space exploration community.</a:t>
            </a:r>
          </a:p>
          <a:p>
            <a:pPr algn="just"/>
            <a:r>
              <a:rPr lang="en-US" sz="1800" dirty="0">
                <a:latin typeface="IBM Plex Mono Text"/>
              </a:rPr>
              <a:t>The strategic placement of launch sites highlights the significance of safety considerations and logistical efficiency in mission planning and execution.</a:t>
            </a:r>
          </a:p>
        </p:txBody>
      </p:sp>
    </p:spTree>
    <p:extLst>
      <p:ext uri="{BB962C8B-B14F-4D97-AF65-F5344CB8AC3E}">
        <p14:creationId xmlns:p14="http://schemas.microsoft.com/office/powerpoint/2010/main" val="6472714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447699" y="1793428"/>
            <a:ext cx="6809509" cy="3685929"/>
          </a:xfrm>
          <a:ln>
            <a:solidFill>
              <a:srgbClr val="0E659B"/>
            </a:solidFill>
          </a:ln>
        </p:spPr>
        <p:txBody>
          <a:bodyPr vert="horz" lIns="91440" tIns="45720" rIns="91440" bIns="45720" rtlCol="0" anchor="t">
            <a:normAutofit/>
          </a:bodyPr>
          <a:lstStyle/>
          <a:p>
            <a:r>
              <a:rPr lang="en-US" sz="2000" dirty="0">
                <a:latin typeface="IBM Plex Mono Text"/>
                <a:cs typeface="Arial"/>
              </a:rPr>
              <a:t>The analysis indicates a positive trend of improving success rates in space missions, driven by continuous learning and refinement of engineering practices.</a:t>
            </a:r>
            <a:endParaRPr lang="en-US" sz="2000">
              <a:solidFill>
                <a:srgbClr val="000000"/>
              </a:solidFill>
              <a:latin typeface="IBM Plex Mono Text"/>
              <a:cs typeface="Arial"/>
            </a:endParaRPr>
          </a:p>
          <a:p>
            <a:r>
              <a:rPr lang="en-US" sz="2000" dirty="0">
                <a:latin typeface="IBM Plex Mono Text"/>
                <a:cs typeface="Arial"/>
              </a:rPr>
              <a:t>KSC LC 39A emerges as an effective launch site, while CCAFS SLC-40 shows promise for handling heavier payloads.</a:t>
            </a:r>
            <a:endParaRPr lang="en-US" sz="2000" dirty="0">
              <a:latin typeface="IBM Plex Mono Text"/>
            </a:endParaRPr>
          </a:p>
          <a:p>
            <a:r>
              <a:rPr lang="en-US" sz="2000" dirty="0">
                <a:latin typeface="IBM Plex Mono Text"/>
                <a:cs typeface="Arial"/>
              </a:rPr>
              <a:t>Consistent success rates in specific orbits highlight the significance of strategic mission planning.</a:t>
            </a:r>
            <a:endParaRPr lang="en-US" sz="2000" dirty="0">
              <a:latin typeface="IBM Plex Mono Text"/>
            </a:endParaRPr>
          </a:p>
          <a:p>
            <a:r>
              <a:rPr lang="en-US" sz="2000" dirty="0">
                <a:latin typeface="IBM Plex Mono Text"/>
              </a:rPr>
              <a:t>The observed increase in success rates beyond 2013 reflects advancements in technology and operational practices, emphasizing the dynamic nature of the aerospace industry.</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latin typeface="IBM Plex Mono SemiBold"/>
              </a:rPr>
              <a:t>APPENDIX </a:t>
            </a:r>
            <a:endParaRPr lang="en-US" dirty="0"/>
          </a:p>
        </p:txBody>
      </p:sp>
      <p:pic>
        <p:nvPicPr>
          <p:cNvPr id="12" name="Picture 11" descr="A screenshot of a graph&#10;&#10;Description automatically generated">
            <a:extLst>
              <a:ext uri="{FF2B5EF4-FFF2-40B4-BE49-F238E27FC236}">
                <a16:creationId xmlns:a16="http://schemas.microsoft.com/office/drawing/2014/main" id="{0EF19753-BC73-1CFA-8D18-9CD6DCF0D0EC}"/>
              </a:ext>
            </a:extLst>
          </p:cNvPr>
          <p:cNvPicPr>
            <a:picLocks noChangeAspect="1"/>
          </p:cNvPicPr>
          <p:nvPr/>
        </p:nvPicPr>
        <p:blipFill>
          <a:blip r:embed="rId2"/>
          <a:stretch>
            <a:fillRect/>
          </a:stretch>
        </p:blipFill>
        <p:spPr>
          <a:xfrm>
            <a:off x="219075" y="2320680"/>
            <a:ext cx="11753850" cy="240982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6252F56-8593-B229-57A9-C677933467E7}"/>
              </a:ext>
            </a:extLst>
          </p:cNvPr>
          <p:cNvSpPr txBox="1"/>
          <p:nvPr/>
        </p:nvSpPr>
        <p:spPr>
          <a:xfrm>
            <a:off x="1169830" y="1695717"/>
            <a:ext cx="7787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Calculation of distance between launch sites and other points of interests</a:t>
            </a:r>
          </a:p>
        </p:txBody>
      </p:sp>
    </p:spTree>
    <p:extLst>
      <p:ext uri="{BB962C8B-B14F-4D97-AF65-F5344CB8AC3E}">
        <p14:creationId xmlns:p14="http://schemas.microsoft.com/office/powerpoint/2010/main" val="3410008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descr="Table showing launch site, total number of launches from each site and successful landing of first stage at each site">
            <a:extLst>
              <a:ext uri="{FF2B5EF4-FFF2-40B4-BE49-F238E27FC236}">
                <a16:creationId xmlns:a16="http://schemas.microsoft.com/office/drawing/2014/main" id="{692AF284-EFF4-4432-8955-EA1275161691}"/>
              </a:ext>
            </a:extLst>
          </p:cNvPr>
          <p:cNvGraphicFramePr>
            <a:graphicFrameLocks noGrp="1"/>
          </p:cNvGraphicFramePr>
          <p:nvPr>
            <p:extLst>
              <p:ext uri="{D42A27DB-BD31-4B8C-83A1-F6EECF244321}">
                <p14:modId xmlns:p14="http://schemas.microsoft.com/office/powerpoint/2010/main" val="2614248229"/>
              </p:ext>
            </p:extLst>
          </p:nvPr>
        </p:nvGraphicFramePr>
        <p:xfrm>
          <a:off x="3658214" y="1933447"/>
          <a:ext cx="4400550" cy="2984281"/>
        </p:xfrm>
        <a:graphic>
          <a:graphicData uri="http://schemas.openxmlformats.org/drawingml/2006/table">
            <a:tbl>
              <a:tblPr bandRow="1">
                <a:tableStyleId>{5C22544A-7EE6-4342-B048-85BDC9FD1C3A}</a:tableStyleId>
              </a:tblPr>
              <a:tblGrid>
                <a:gridCol w="333375">
                  <a:extLst>
                    <a:ext uri="{9D8B030D-6E8A-4147-A177-3AD203B41FA5}">
                      <a16:colId xmlns:a16="http://schemas.microsoft.com/office/drawing/2014/main" val="3725097545"/>
                    </a:ext>
                  </a:extLst>
                </a:gridCol>
                <a:gridCol w="1714500">
                  <a:extLst>
                    <a:ext uri="{9D8B030D-6E8A-4147-A177-3AD203B41FA5}">
                      <a16:colId xmlns:a16="http://schemas.microsoft.com/office/drawing/2014/main" val="2536418992"/>
                    </a:ext>
                  </a:extLst>
                </a:gridCol>
                <a:gridCol w="1114425">
                  <a:extLst>
                    <a:ext uri="{9D8B030D-6E8A-4147-A177-3AD203B41FA5}">
                      <a16:colId xmlns:a16="http://schemas.microsoft.com/office/drawing/2014/main" val="1860799946"/>
                    </a:ext>
                  </a:extLst>
                </a:gridCol>
                <a:gridCol w="1238250">
                  <a:extLst>
                    <a:ext uri="{9D8B030D-6E8A-4147-A177-3AD203B41FA5}">
                      <a16:colId xmlns:a16="http://schemas.microsoft.com/office/drawing/2014/main" val="143476533"/>
                    </a:ext>
                  </a:extLst>
                </a:gridCol>
              </a:tblGrid>
              <a:tr h="514350">
                <a:tc>
                  <a:txBody>
                    <a:bodyPr/>
                    <a:lstStyle/>
                    <a:p>
                      <a:pPr algn="l" fontAlgn="auto"/>
                      <a:endParaRPr lang="en-US" sz="1800" b="1" i="0">
                        <a:solidFill>
                          <a:srgbClr val="FFFFFF"/>
                        </a:solidFill>
                        <a:effectLst/>
                        <a:highlight>
                          <a:srgbClr val="4472C4"/>
                        </a:highlight>
                        <a:latin typeface="IBM Plex Sans Tex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fontAlgn="auto"/>
                      <a:endParaRPr lang="en-US" sz="1600" b="1" i="0">
                        <a:solidFill>
                          <a:srgbClr val="FFFFFF"/>
                        </a:solidFill>
                        <a:effectLst/>
                        <a:highlight>
                          <a:srgbClr val="4472C4"/>
                        </a:highlight>
                        <a:latin typeface="IBM Plex Sans Text"/>
                      </a:endParaRPr>
                    </a:p>
                    <a:p>
                      <a:pPr algn="ctr" fontAlgn="base"/>
                      <a:r>
                        <a:rPr lang="en-US" sz="1600" b="1" i="0" dirty="0">
                          <a:solidFill>
                            <a:srgbClr val="FFFFFF"/>
                          </a:solidFill>
                          <a:effectLst/>
                          <a:highlight>
                            <a:srgbClr val="4472C4"/>
                          </a:highlight>
                          <a:latin typeface="IBM Plex Sans Text"/>
                        </a:rPr>
                        <a:t>Launch Site</a:t>
                      </a:r>
                      <a:endParaRPr lang="en-US" b="1" i="0" dirty="0">
                        <a:solidFill>
                          <a:srgbClr val="FFFFFF"/>
                        </a:solidFill>
                        <a:effectLst/>
                        <a:highlight>
                          <a:srgbClr val="4472C4"/>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1600" b="1" i="0" dirty="0">
                          <a:solidFill>
                            <a:srgbClr val="FFFFFF"/>
                          </a:solidFill>
                          <a:effectLst/>
                          <a:highlight>
                            <a:srgbClr val="4472C4"/>
                          </a:highlight>
                          <a:latin typeface="IBM Plex Sans Text"/>
                        </a:rPr>
                        <a:t>Total No. of Launches</a:t>
                      </a:r>
                      <a:endParaRPr lang="en-US" b="1" i="0" dirty="0">
                        <a:solidFill>
                          <a:srgbClr val="FFFFFF"/>
                        </a:solidFill>
                        <a:effectLst/>
                        <a:highlight>
                          <a:srgbClr val="4472C4"/>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1600" b="1" i="0" dirty="0">
                          <a:solidFill>
                            <a:srgbClr val="FFFFFF"/>
                          </a:solidFill>
                          <a:effectLst/>
                          <a:highlight>
                            <a:srgbClr val="4472C4"/>
                          </a:highlight>
                          <a:latin typeface="IBM Plex Sans Text"/>
                        </a:rPr>
                        <a:t>Successful Landing of First Stage</a:t>
                      </a:r>
                      <a:endParaRPr lang="en-US" b="1" i="0" dirty="0">
                        <a:solidFill>
                          <a:srgbClr val="FFFFFF"/>
                        </a:solidFill>
                        <a:effectLst/>
                        <a:highlight>
                          <a:srgbClr val="4472C4"/>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628526338"/>
                  </a:ext>
                </a:extLst>
              </a:tr>
              <a:tr h="514350">
                <a:tc>
                  <a:txBody>
                    <a:bodyPr/>
                    <a:lstStyle/>
                    <a:p>
                      <a:pPr algn="ctr" fontAlgn="base"/>
                      <a:r>
                        <a:rPr lang="en-US" sz="1800" b="0" i="0" dirty="0">
                          <a:solidFill>
                            <a:srgbClr val="000000"/>
                          </a:solidFill>
                          <a:effectLst/>
                          <a:highlight>
                            <a:srgbClr val="CFD5EA"/>
                          </a:highlight>
                          <a:latin typeface="IBM Plex Sans Text"/>
                        </a:rPr>
                        <a:t>1</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CCAFS LC-40</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26</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7</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888822160"/>
                  </a:ext>
                </a:extLst>
              </a:tr>
              <a:tr h="514350">
                <a:tc>
                  <a:txBody>
                    <a:bodyPr/>
                    <a:lstStyle/>
                    <a:p>
                      <a:pPr algn="ctr" fontAlgn="base"/>
                      <a:r>
                        <a:rPr lang="en-US" sz="1800" b="0" i="0" dirty="0">
                          <a:solidFill>
                            <a:srgbClr val="000000"/>
                          </a:solidFill>
                          <a:effectLst/>
                          <a:highlight>
                            <a:srgbClr val="E9EBF5"/>
                          </a:highlight>
                          <a:latin typeface="IBM Plex Sans Text"/>
                        </a:rPr>
                        <a:t>2</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CCAFS SLC-40</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7</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3</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207494128"/>
                  </a:ext>
                </a:extLst>
              </a:tr>
              <a:tr h="514350">
                <a:tc>
                  <a:txBody>
                    <a:bodyPr/>
                    <a:lstStyle/>
                    <a:p>
                      <a:pPr algn="ctr" fontAlgn="base"/>
                      <a:r>
                        <a:rPr lang="en-US" sz="1800" b="0" i="0" dirty="0">
                          <a:solidFill>
                            <a:srgbClr val="000000"/>
                          </a:solidFill>
                          <a:effectLst/>
                          <a:highlight>
                            <a:srgbClr val="CFD5EA"/>
                          </a:highlight>
                          <a:latin typeface="IBM Plex Sans Text"/>
                        </a:rPr>
                        <a:t>3</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KSC LC-39A</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13</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dirty="0">
                          <a:solidFill>
                            <a:srgbClr val="000000"/>
                          </a:solidFill>
                          <a:effectLst/>
                          <a:highlight>
                            <a:srgbClr val="CFD5EA"/>
                          </a:highlight>
                          <a:latin typeface="IBM Plex Sans Text"/>
                        </a:rPr>
                        <a:t>10</a:t>
                      </a:r>
                      <a:endParaRPr lang="en-US" b="0" i="0" dirty="0">
                        <a:solidFill>
                          <a:srgbClr val="000000"/>
                        </a:solidFill>
                        <a:effectLst/>
                        <a:highlight>
                          <a:srgbClr val="CFD5EA"/>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244448931"/>
                  </a:ext>
                </a:extLst>
              </a:tr>
              <a:tr h="374431">
                <a:tc>
                  <a:txBody>
                    <a:bodyPr/>
                    <a:lstStyle/>
                    <a:p>
                      <a:pPr algn="ctr" fontAlgn="base"/>
                      <a:r>
                        <a:rPr lang="en-US" sz="1800" b="0" i="0" dirty="0">
                          <a:solidFill>
                            <a:srgbClr val="000000"/>
                          </a:solidFill>
                          <a:effectLst/>
                          <a:highlight>
                            <a:srgbClr val="E9EBF5"/>
                          </a:highlight>
                          <a:latin typeface="IBM Plex Sans Text"/>
                        </a:rPr>
                        <a:t>4</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VAFB SLC-4E</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10</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dirty="0">
                          <a:solidFill>
                            <a:srgbClr val="000000"/>
                          </a:solidFill>
                          <a:effectLst/>
                          <a:highlight>
                            <a:srgbClr val="E9EBF5"/>
                          </a:highlight>
                          <a:latin typeface="IBM Plex Sans Text"/>
                        </a:rPr>
                        <a:t>4</a:t>
                      </a:r>
                      <a:endParaRPr lang="en-US" b="0" i="0" dirty="0">
                        <a:solidFill>
                          <a:srgbClr val="000000"/>
                        </a:solidFill>
                        <a:effectLst/>
                        <a:highlight>
                          <a:srgbClr val="E9EBF5"/>
                        </a:highligh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185460282"/>
                  </a:ext>
                </a:extLst>
              </a:tr>
            </a:tbl>
          </a:graphicData>
        </a:graphic>
      </p:graphicFrame>
      <p:sp>
        <p:nvSpPr>
          <p:cNvPr id="6" name="Title 1">
            <a:extLst>
              <a:ext uri="{FF2B5EF4-FFF2-40B4-BE49-F238E27FC236}">
                <a16:creationId xmlns:a16="http://schemas.microsoft.com/office/drawing/2014/main" id="{72198607-51A1-4DE4-8733-4C5EC8D5AEB6}"/>
              </a:ext>
            </a:extLst>
          </p:cNvPr>
          <p:cNvSpPr>
            <a:spLocks noGrp="1"/>
          </p:cNvSpPr>
          <p:nvPr>
            <p:ph type="title"/>
          </p:nvPr>
        </p:nvSpPr>
        <p:spPr>
          <a:xfrm>
            <a:off x="838200" y="295551"/>
            <a:ext cx="10515600" cy="1325563"/>
          </a:xfrm>
        </p:spPr>
        <p:txBody>
          <a:bodyPr anchor="ctr">
            <a:normAutofit/>
          </a:bodyPr>
          <a:lstStyle/>
          <a:p>
            <a:r>
              <a:rPr lang="en-US" dirty="0">
                <a:latin typeface="IBM Plex Mono SemiBold"/>
              </a:rPr>
              <a:t>APPENDIX </a:t>
            </a:r>
            <a:endParaRPr lang="en-US" dirty="0"/>
          </a:p>
        </p:txBody>
      </p:sp>
    </p:spTree>
    <p:extLst>
      <p:ext uri="{BB962C8B-B14F-4D97-AF65-F5344CB8AC3E}">
        <p14:creationId xmlns:p14="http://schemas.microsoft.com/office/powerpoint/2010/main" val="399915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628768-497D-DC0A-A747-06BA8CFE67E8}"/>
              </a:ext>
            </a:extLst>
          </p:cNvPr>
          <p:cNvSpPr txBox="1"/>
          <p:nvPr/>
        </p:nvSpPr>
        <p:spPr>
          <a:xfrm>
            <a:off x="815009" y="628599"/>
            <a:ext cx="9376712" cy="703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005493"/>
                </a:solidFill>
                <a:latin typeface="IBM Plex Mono SemiBold"/>
              </a:rPr>
              <a:t>DATA COLLECTION THROUGH SPACEX API</a:t>
            </a:r>
          </a:p>
        </p:txBody>
      </p:sp>
      <p:sp>
        <p:nvSpPr>
          <p:cNvPr id="2" name="TextBox 1">
            <a:extLst>
              <a:ext uri="{FF2B5EF4-FFF2-40B4-BE49-F238E27FC236}">
                <a16:creationId xmlns:a16="http://schemas.microsoft.com/office/drawing/2014/main" id="{9A74F125-8B18-4549-AD3F-4668C7F1A2FD}"/>
              </a:ext>
            </a:extLst>
          </p:cNvPr>
          <p:cNvSpPr txBox="1"/>
          <p:nvPr/>
        </p:nvSpPr>
        <p:spPr>
          <a:xfrm>
            <a:off x="1049022" y="1476497"/>
            <a:ext cx="10053670" cy="3046988"/>
          </a:xfrm>
          <a:prstGeom prst="rect">
            <a:avLst/>
          </a:prstGeom>
          <a:noFill/>
          <a:ln w="19050">
            <a:solidFill>
              <a:schemeClr val="accent1"/>
            </a:solidFill>
          </a:ln>
        </p:spPr>
        <p:txBody>
          <a:bodyPr wrap="square" rtlCol="0">
            <a:spAutoFit/>
          </a:bodyPr>
          <a:lstStyle/>
          <a:p>
            <a:pPr marL="285750" indent="-285750">
              <a:buFont typeface="Wingdings" panose="05000000000000000000" pitchFamily="2" charset="2"/>
              <a:buChar char="q"/>
            </a:pPr>
            <a:r>
              <a:rPr lang="en-US" sz="2400" dirty="0">
                <a:solidFill>
                  <a:srgbClr val="0070C0"/>
                </a:solidFill>
                <a:latin typeface="IBM Plex Mono Text"/>
              </a:rPr>
              <a:t>Data collection through an API involves retrieving structured data from a remote server using predefined endpoints and protocols.</a:t>
            </a:r>
          </a:p>
          <a:p>
            <a:pPr marL="285750" indent="-285750">
              <a:buFont typeface="Wingdings" panose="05000000000000000000" pitchFamily="2" charset="2"/>
              <a:buChar char="q"/>
            </a:pPr>
            <a:r>
              <a:rPr lang="en-US" sz="2400" dirty="0">
                <a:solidFill>
                  <a:srgbClr val="0070C0"/>
                </a:solidFill>
                <a:latin typeface="IBM Plex Mono Text"/>
              </a:rPr>
              <a:t>Key steps include accessing the API, sending a request with parameters specifying the desired data, receiving and parsing the response, and storing the data for further analysis.</a:t>
            </a:r>
          </a:p>
          <a:p>
            <a:pPr marL="285750" indent="-285750">
              <a:buFont typeface="Wingdings" panose="05000000000000000000" pitchFamily="2" charset="2"/>
              <a:buChar char="q"/>
            </a:pPr>
            <a:r>
              <a:rPr lang="en-US" sz="2400" dirty="0">
                <a:solidFill>
                  <a:srgbClr val="0070C0"/>
                </a:solidFill>
                <a:latin typeface="IBM Plex Mono Text"/>
              </a:rPr>
              <a:t>APIs provide advantages such as real-time data access, automation of retrieval processes, and interoperability, but users must adhere to terms of use and respect usage limits.</a:t>
            </a:r>
          </a:p>
        </p:txBody>
      </p:sp>
      <p:sp>
        <p:nvSpPr>
          <p:cNvPr id="44" name="Rectangle 43">
            <a:extLst>
              <a:ext uri="{FF2B5EF4-FFF2-40B4-BE49-F238E27FC236}">
                <a16:creationId xmlns:a16="http://schemas.microsoft.com/office/drawing/2014/main" id="{416CDE9A-F03B-41A6-926A-9A4CC7BCE2FA}"/>
              </a:ext>
            </a:extLst>
          </p:cNvPr>
          <p:cNvSpPr/>
          <p:nvPr/>
        </p:nvSpPr>
        <p:spPr>
          <a:xfrm>
            <a:off x="1229823" y="4835891"/>
            <a:ext cx="9872869" cy="646331"/>
          </a:xfrm>
          <a:prstGeom prst="rect">
            <a:avLst/>
          </a:prstGeom>
        </p:spPr>
        <p:txBody>
          <a:bodyPr wrap="square">
            <a:spAutoFit/>
          </a:bodyPr>
          <a:lstStyle/>
          <a:p>
            <a:r>
              <a:rPr lang="en-US" i="1" dirty="0">
                <a:solidFill>
                  <a:schemeClr val="bg1">
                    <a:lumMod val="65000"/>
                  </a:schemeClr>
                </a:solidFill>
              </a:rPr>
              <a:t>https://github.com/drdataengg/Capstone_Applied_Data_Science_IBM/blob/05b10240338f1652fa38dbd7824a0e0b83e9285c/jupyter-labs-spacex-data-collection-api.ipynb</a:t>
            </a:r>
          </a:p>
        </p:txBody>
      </p:sp>
    </p:spTree>
    <p:extLst>
      <p:ext uri="{BB962C8B-B14F-4D97-AF65-F5344CB8AC3E}">
        <p14:creationId xmlns:p14="http://schemas.microsoft.com/office/powerpoint/2010/main" val="197917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623C3D-AACC-40F0-989C-20DD169BC110}"/>
              </a:ext>
            </a:extLst>
          </p:cNvPr>
          <p:cNvSpPr txBox="1"/>
          <p:nvPr/>
        </p:nvSpPr>
        <p:spPr>
          <a:xfrm>
            <a:off x="815009" y="628599"/>
            <a:ext cx="9376712" cy="703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005493"/>
                </a:solidFill>
                <a:latin typeface="IBM Plex Mono SemiBold"/>
              </a:rPr>
              <a:t>DATA COLLECTION THROUGH SPACEX API</a:t>
            </a:r>
          </a:p>
        </p:txBody>
      </p:sp>
      <p:grpSp>
        <p:nvGrpSpPr>
          <p:cNvPr id="6" name="Group 5">
            <a:extLst>
              <a:ext uri="{FF2B5EF4-FFF2-40B4-BE49-F238E27FC236}">
                <a16:creationId xmlns:a16="http://schemas.microsoft.com/office/drawing/2014/main" id="{B69387C5-C934-4ABB-AD2A-6063D34F124C}"/>
              </a:ext>
            </a:extLst>
          </p:cNvPr>
          <p:cNvGrpSpPr/>
          <p:nvPr/>
        </p:nvGrpSpPr>
        <p:grpSpPr>
          <a:xfrm>
            <a:off x="536714" y="1576623"/>
            <a:ext cx="10953810" cy="4349717"/>
            <a:chOff x="439220" y="3082250"/>
            <a:chExt cx="10953810" cy="4349717"/>
          </a:xfrm>
        </p:grpSpPr>
        <p:sp>
          <p:nvSpPr>
            <p:cNvPr id="7" name="Rectangle 6">
              <a:extLst>
                <a:ext uri="{FF2B5EF4-FFF2-40B4-BE49-F238E27FC236}">
                  <a16:creationId xmlns:a16="http://schemas.microsoft.com/office/drawing/2014/main" id="{028C5841-FFE0-4C09-9146-2F9C4D528BD8}"/>
                </a:ext>
              </a:extLst>
            </p:cNvPr>
            <p:cNvSpPr/>
            <p:nvPr/>
          </p:nvSpPr>
          <p:spPr>
            <a:xfrm>
              <a:off x="439220" y="3420181"/>
              <a:ext cx="1866476" cy="154155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Identify Data Requirement</a:t>
              </a:r>
            </a:p>
          </p:txBody>
        </p:sp>
        <p:sp>
          <p:nvSpPr>
            <p:cNvPr id="8" name="Rectangle 7">
              <a:extLst>
                <a:ext uri="{FF2B5EF4-FFF2-40B4-BE49-F238E27FC236}">
                  <a16:creationId xmlns:a16="http://schemas.microsoft.com/office/drawing/2014/main" id="{2E0458A0-AE20-4495-A256-6ED5814D342E}"/>
                </a:ext>
              </a:extLst>
            </p:cNvPr>
            <p:cNvSpPr/>
            <p:nvPr/>
          </p:nvSpPr>
          <p:spPr>
            <a:xfrm>
              <a:off x="3014068" y="3420181"/>
              <a:ext cx="1455732" cy="180892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API </a:t>
              </a:r>
              <a:r>
                <a:rPr lang="en-US" sz="2400" dirty="0" err="1">
                  <a:solidFill>
                    <a:srgbClr val="0070C0"/>
                  </a:solidFill>
                </a:rPr>
                <a:t>Authetic-ation</a:t>
              </a:r>
              <a:endParaRPr lang="en-US" sz="2400" dirty="0">
                <a:solidFill>
                  <a:srgbClr val="0070C0"/>
                </a:solidFill>
              </a:endParaRPr>
            </a:p>
          </p:txBody>
        </p:sp>
        <p:sp>
          <p:nvSpPr>
            <p:cNvPr id="9" name="Rectangle 8">
              <a:extLst>
                <a:ext uri="{FF2B5EF4-FFF2-40B4-BE49-F238E27FC236}">
                  <a16:creationId xmlns:a16="http://schemas.microsoft.com/office/drawing/2014/main" id="{A4301468-C32A-403A-A5BF-7EDD185417FB}"/>
                </a:ext>
              </a:extLst>
            </p:cNvPr>
            <p:cNvSpPr/>
            <p:nvPr/>
          </p:nvSpPr>
          <p:spPr>
            <a:xfrm>
              <a:off x="5226056" y="3621881"/>
              <a:ext cx="1673598" cy="113579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Initialize Connection</a:t>
              </a:r>
            </a:p>
          </p:txBody>
        </p:sp>
        <p:sp>
          <p:nvSpPr>
            <p:cNvPr id="10" name="Rectangle 9">
              <a:extLst>
                <a:ext uri="{FF2B5EF4-FFF2-40B4-BE49-F238E27FC236}">
                  <a16:creationId xmlns:a16="http://schemas.microsoft.com/office/drawing/2014/main" id="{9EE2C5DC-1EF9-4379-8B26-97A6421DD0FE}"/>
                </a:ext>
              </a:extLst>
            </p:cNvPr>
            <p:cNvSpPr/>
            <p:nvPr/>
          </p:nvSpPr>
          <p:spPr>
            <a:xfrm>
              <a:off x="7516056" y="3608776"/>
              <a:ext cx="1377112" cy="113579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Select Endpoint</a:t>
              </a:r>
            </a:p>
          </p:txBody>
        </p:sp>
        <p:sp>
          <p:nvSpPr>
            <p:cNvPr id="11" name="Rectangle 10">
              <a:extLst>
                <a:ext uri="{FF2B5EF4-FFF2-40B4-BE49-F238E27FC236}">
                  <a16:creationId xmlns:a16="http://schemas.microsoft.com/office/drawing/2014/main" id="{10D5D9DC-69D5-42ED-8F92-BDC608C0B1FA}"/>
                </a:ext>
              </a:extLst>
            </p:cNvPr>
            <p:cNvSpPr/>
            <p:nvPr/>
          </p:nvSpPr>
          <p:spPr>
            <a:xfrm>
              <a:off x="9727356" y="3082250"/>
              <a:ext cx="1598167" cy="140397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Request Data</a:t>
              </a:r>
            </a:p>
          </p:txBody>
        </p:sp>
        <p:sp>
          <p:nvSpPr>
            <p:cNvPr id="12" name="Rectangle 11">
              <a:extLst>
                <a:ext uri="{FF2B5EF4-FFF2-40B4-BE49-F238E27FC236}">
                  <a16:creationId xmlns:a16="http://schemas.microsoft.com/office/drawing/2014/main" id="{6B80FBF0-93E3-4F9A-B081-B16A646B1ED3}"/>
                </a:ext>
              </a:extLst>
            </p:cNvPr>
            <p:cNvSpPr/>
            <p:nvPr/>
          </p:nvSpPr>
          <p:spPr>
            <a:xfrm>
              <a:off x="9881247" y="5432315"/>
              <a:ext cx="1511783" cy="125167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Receive Response</a:t>
              </a:r>
            </a:p>
          </p:txBody>
        </p:sp>
        <p:sp>
          <p:nvSpPr>
            <p:cNvPr id="13" name="Rectangle 12">
              <a:extLst>
                <a:ext uri="{FF2B5EF4-FFF2-40B4-BE49-F238E27FC236}">
                  <a16:creationId xmlns:a16="http://schemas.microsoft.com/office/drawing/2014/main" id="{40D83F95-D69F-4377-8EDB-C78D5E77F47E}"/>
                </a:ext>
              </a:extLst>
            </p:cNvPr>
            <p:cNvSpPr/>
            <p:nvPr/>
          </p:nvSpPr>
          <p:spPr>
            <a:xfrm>
              <a:off x="7843871" y="6180293"/>
              <a:ext cx="1233817" cy="125167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Check Status Code</a:t>
              </a:r>
            </a:p>
          </p:txBody>
        </p:sp>
        <p:sp>
          <p:nvSpPr>
            <p:cNvPr id="14" name="Rectangle 13">
              <a:extLst>
                <a:ext uri="{FF2B5EF4-FFF2-40B4-BE49-F238E27FC236}">
                  <a16:creationId xmlns:a16="http://schemas.microsoft.com/office/drawing/2014/main" id="{8337806B-7299-4B07-97F7-9F44AD4B8F2D}"/>
                </a:ext>
              </a:extLst>
            </p:cNvPr>
            <p:cNvSpPr/>
            <p:nvPr/>
          </p:nvSpPr>
          <p:spPr>
            <a:xfrm>
              <a:off x="5035648" y="6563208"/>
              <a:ext cx="1621060" cy="84335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Parse Data</a:t>
              </a:r>
            </a:p>
          </p:txBody>
        </p:sp>
        <p:sp>
          <p:nvSpPr>
            <p:cNvPr id="15" name="Rectangle 14">
              <a:extLst>
                <a:ext uri="{FF2B5EF4-FFF2-40B4-BE49-F238E27FC236}">
                  <a16:creationId xmlns:a16="http://schemas.microsoft.com/office/drawing/2014/main" id="{9DD82800-015C-4671-8075-DFF122FCCC2A}"/>
                </a:ext>
              </a:extLst>
            </p:cNvPr>
            <p:cNvSpPr/>
            <p:nvPr/>
          </p:nvSpPr>
          <p:spPr>
            <a:xfrm>
              <a:off x="3275176" y="6250928"/>
              <a:ext cx="981513" cy="82995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Store    Data</a:t>
              </a:r>
            </a:p>
          </p:txBody>
        </p:sp>
        <p:sp>
          <p:nvSpPr>
            <p:cNvPr id="16" name="Rectangle 15">
              <a:extLst>
                <a:ext uri="{FF2B5EF4-FFF2-40B4-BE49-F238E27FC236}">
                  <a16:creationId xmlns:a16="http://schemas.microsoft.com/office/drawing/2014/main" id="{A79A4AE4-EC11-46A7-87FB-71DB8E8131E0}"/>
                </a:ext>
              </a:extLst>
            </p:cNvPr>
            <p:cNvSpPr/>
            <p:nvPr/>
          </p:nvSpPr>
          <p:spPr>
            <a:xfrm>
              <a:off x="975107" y="6001186"/>
              <a:ext cx="1496510" cy="125167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Handle Error</a:t>
              </a:r>
            </a:p>
          </p:txBody>
        </p:sp>
        <p:sp>
          <p:nvSpPr>
            <p:cNvPr id="17" name="Arrow: Right 16">
              <a:extLst>
                <a:ext uri="{FF2B5EF4-FFF2-40B4-BE49-F238E27FC236}">
                  <a16:creationId xmlns:a16="http://schemas.microsoft.com/office/drawing/2014/main" id="{E1DDDFC5-1A5A-4B89-9BBB-FD4BF0464397}"/>
                </a:ext>
              </a:extLst>
            </p:cNvPr>
            <p:cNvSpPr/>
            <p:nvPr/>
          </p:nvSpPr>
          <p:spPr>
            <a:xfrm>
              <a:off x="2397666" y="4061014"/>
              <a:ext cx="548640" cy="304300"/>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D504D0BE-3976-4DC7-9095-AD45ED0FA18C}"/>
                </a:ext>
              </a:extLst>
            </p:cNvPr>
            <p:cNvSpPr/>
            <p:nvPr/>
          </p:nvSpPr>
          <p:spPr>
            <a:xfrm>
              <a:off x="4518796" y="4051280"/>
              <a:ext cx="658264" cy="304300"/>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Arrow: Right 18">
              <a:extLst>
                <a:ext uri="{FF2B5EF4-FFF2-40B4-BE49-F238E27FC236}">
                  <a16:creationId xmlns:a16="http://schemas.microsoft.com/office/drawing/2014/main" id="{E3A3B00F-9A64-420F-88EC-9ACB888F2A80}"/>
                </a:ext>
              </a:extLst>
            </p:cNvPr>
            <p:cNvSpPr/>
            <p:nvPr/>
          </p:nvSpPr>
          <p:spPr>
            <a:xfrm>
              <a:off x="7007563" y="4020342"/>
              <a:ext cx="457200" cy="304300"/>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99093219-13C0-4FAB-BA55-B923F764CF84}"/>
                </a:ext>
              </a:extLst>
            </p:cNvPr>
            <p:cNvSpPr/>
            <p:nvPr/>
          </p:nvSpPr>
          <p:spPr>
            <a:xfrm>
              <a:off x="8942125" y="4061014"/>
              <a:ext cx="658264" cy="304300"/>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4807A9F3-1F9A-458C-9D9B-3BFCE128AB7D}"/>
                </a:ext>
              </a:extLst>
            </p:cNvPr>
            <p:cNvSpPr/>
            <p:nvPr/>
          </p:nvSpPr>
          <p:spPr>
            <a:xfrm rot="5400000">
              <a:off x="10304422" y="4819045"/>
              <a:ext cx="665432" cy="301024"/>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Arrow: Right 21">
              <a:extLst>
                <a:ext uri="{FF2B5EF4-FFF2-40B4-BE49-F238E27FC236}">
                  <a16:creationId xmlns:a16="http://schemas.microsoft.com/office/drawing/2014/main" id="{3C9F3BD1-C31E-4BFD-9906-2552E19F1901}"/>
                </a:ext>
              </a:extLst>
            </p:cNvPr>
            <p:cNvSpPr/>
            <p:nvPr/>
          </p:nvSpPr>
          <p:spPr>
            <a:xfrm rot="8882034">
              <a:off x="9192340" y="6005215"/>
              <a:ext cx="658266" cy="304300"/>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Arrow: Right 22">
              <a:extLst>
                <a:ext uri="{FF2B5EF4-FFF2-40B4-BE49-F238E27FC236}">
                  <a16:creationId xmlns:a16="http://schemas.microsoft.com/office/drawing/2014/main" id="{E6D75DEA-1F79-407A-922A-68F4ACAE05BB}"/>
                </a:ext>
              </a:extLst>
            </p:cNvPr>
            <p:cNvSpPr/>
            <p:nvPr/>
          </p:nvSpPr>
          <p:spPr>
            <a:xfrm rot="10800000">
              <a:off x="6790924" y="6751804"/>
              <a:ext cx="914400" cy="304300"/>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row: Right 23">
              <a:extLst>
                <a:ext uri="{FF2B5EF4-FFF2-40B4-BE49-F238E27FC236}">
                  <a16:creationId xmlns:a16="http://schemas.microsoft.com/office/drawing/2014/main" id="{5D14E947-CD6B-4A67-B0AE-8C4AF338AC88}"/>
                </a:ext>
              </a:extLst>
            </p:cNvPr>
            <p:cNvSpPr/>
            <p:nvPr/>
          </p:nvSpPr>
          <p:spPr>
            <a:xfrm rot="12676262">
              <a:off x="4271748" y="6832734"/>
              <a:ext cx="658266" cy="304300"/>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Arrow: Right 24">
              <a:extLst>
                <a:ext uri="{FF2B5EF4-FFF2-40B4-BE49-F238E27FC236}">
                  <a16:creationId xmlns:a16="http://schemas.microsoft.com/office/drawing/2014/main" id="{0B989077-2013-485C-B9D0-E169398C0EE0}"/>
                </a:ext>
              </a:extLst>
            </p:cNvPr>
            <p:cNvSpPr/>
            <p:nvPr/>
          </p:nvSpPr>
          <p:spPr>
            <a:xfrm rot="10800000">
              <a:off x="2547637" y="6531839"/>
              <a:ext cx="658266" cy="304300"/>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036097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6C53E0-556E-4692-8357-8D39029F013A}"/>
              </a:ext>
            </a:extLst>
          </p:cNvPr>
          <p:cNvSpPr txBox="1"/>
          <p:nvPr/>
        </p:nvSpPr>
        <p:spPr>
          <a:xfrm>
            <a:off x="732711" y="626278"/>
            <a:ext cx="95413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005493"/>
                </a:solidFill>
                <a:latin typeface="IBM Plex Mono SemiBold"/>
              </a:rPr>
              <a:t>DATA COLLECTION THROUGH SPACEX API</a:t>
            </a:r>
          </a:p>
        </p:txBody>
      </p:sp>
      <p:pic>
        <p:nvPicPr>
          <p:cNvPr id="7" name="Picture 6">
            <a:extLst>
              <a:ext uri="{FF2B5EF4-FFF2-40B4-BE49-F238E27FC236}">
                <a16:creationId xmlns:a16="http://schemas.microsoft.com/office/drawing/2014/main" id="{8D67C783-2681-42A3-9355-5BF584A529A3}"/>
              </a:ext>
            </a:extLst>
          </p:cNvPr>
          <p:cNvPicPr>
            <a:picLocks noChangeAspect="1"/>
          </p:cNvPicPr>
          <p:nvPr/>
        </p:nvPicPr>
        <p:blipFill>
          <a:blip r:embed="rId2"/>
          <a:stretch>
            <a:fillRect/>
          </a:stretch>
        </p:blipFill>
        <p:spPr>
          <a:xfrm>
            <a:off x="908007" y="1749358"/>
            <a:ext cx="6285677" cy="110083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79AF3EE-F34C-47D2-9E24-F9364EE0CB28}"/>
              </a:ext>
            </a:extLst>
          </p:cNvPr>
          <p:cNvPicPr>
            <a:picLocks noChangeAspect="1"/>
          </p:cNvPicPr>
          <p:nvPr/>
        </p:nvPicPr>
        <p:blipFill>
          <a:blip r:embed="rId3"/>
          <a:stretch>
            <a:fillRect/>
          </a:stretch>
        </p:blipFill>
        <p:spPr>
          <a:xfrm>
            <a:off x="881672" y="3429000"/>
            <a:ext cx="6551053" cy="139520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a:extLst>
              <a:ext uri="{FF2B5EF4-FFF2-40B4-BE49-F238E27FC236}">
                <a16:creationId xmlns:a16="http://schemas.microsoft.com/office/drawing/2014/main" id="{7AF55355-CD24-4D41-B80B-AE50598A30CF}"/>
              </a:ext>
            </a:extLst>
          </p:cNvPr>
          <p:cNvPicPr>
            <a:picLocks noChangeAspect="1"/>
          </p:cNvPicPr>
          <p:nvPr/>
        </p:nvPicPr>
        <p:blipFill>
          <a:blip r:embed="rId4"/>
          <a:stretch>
            <a:fillRect/>
          </a:stretch>
        </p:blipFill>
        <p:spPr>
          <a:xfrm>
            <a:off x="7905190" y="2774052"/>
            <a:ext cx="3405138" cy="1886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331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04E0-9E44-9BC0-F855-78DB37ADBA62}"/>
              </a:ext>
            </a:extLst>
          </p:cNvPr>
          <p:cNvSpPr>
            <a:spLocks noGrp="1"/>
          </p:cNvSpPr>
          <p:nvPr>
            <p:ph type="title"/>
          </p:nvPr>
        </p:nvSpPr>
        <p:spPr>
          <a:xfrm>
            <a:off x="759031" y="246372"/>
            <a:ext cx="10515600" cy="1325563"/>
          </a:xfrm>
        </p:spPr>
        <p:txBody>
          <a:bodyPr/>
          <a:lstStyle/>
          <a:p>
            <a:r>
              <a:rPr lang="en-US" dirty="0">
                <a:latin typeface="IBM Plex Mono SemiBold"/>
              </a:rPr>
              <a:t>DATA COLLECTION WITH WEB SCRAPING</a:t>
            </a:r>
            <a:endParaRPr lang="en-US" dirty="0"/>
          </a:p>
        </p:txBody>
      </p:sp>
      <p:sp>
        <p:nvSpPr>
          <p:cNvPr id="5" name="Rectangle 4">
            <a:extLst>
              <a:ext uri="{FF2B5EF4-FFF2-40B4-BE49-F238E27FC236}">
                <a16:creationId xmlns:a16="http://schemas.microsoft.com/office/drawing/2014/main" id="{3B06E3B1-88D7-4508-9B8C-A950B31E66BA}"/>
              </a:ext>
            </a:extLst>
          </p:cNvPr>
          <p:cNvSpPr/>
          <p:nvPr/>
        </p:nvSpPr>
        <p:spPr>
          <a:xfrm>
            <a:off x="990599" y="1750265"/>
            <a:ext cx="9862932" cy="2308324"/>
          </a:xfrm>
          <a:prstGeom prst="rect">
            <a:avLst/>
          </a:prstGeom>
          <a:ln w="19050">
            <a:solidFill>
              <a:srgbClr val="0E659B"/>
            </a:solidFill>
          </a:ln>
        </p:spPr>
        <p:txBody>
          <a:bodyPr wrap="square">
            <a:spAutoFit/>
          </a:bodyPr>
          <a:lstStyle/>
          <a:p>
            <a:pPr marL="285750" indent="-285750">
              <a:buFont typeface="Wingdings" panose="05000000000000000000" pitchFamily="2" charset="2"/>
              <a:buChar char="q"/>
            </a:pPr>
            <a:r>
              <a:rPr lang="en-US" sz="2400" dirty="0">
                <a:solidFill>
                  <a:srgbClr val="0070C0"/>
                </a:solidFill>
                <a:latin typeface="IBM Plex Mono Text"/>
              </a:rPr>
              <a:t>Web scraping is a method used to automatically extract data from websites.</a:t>
            </a:r>
          </a:p>
          <a:p>
            <a:pPr marL="285750" indent="-285750">
              <a:buFont typeface="Wingdings" panose="05000000000000000000" pitchFamily="2" charset="2"/>
              <a:buChar char="q"/>
            </a:pPr>
            <a:r>
              <a:rPr lang="en-US" sz="2400" dirty="0">
                <a:solidFill>
                  <a:srgbClr val="0070C0"/>
                </a:solidFill>
                <a:latin typeface="IBM Plex Mono Text"/>
              </a:rPr>
              <a:t>It involves accessing web pages programmatically, parsing their HTML or other markup languages, and extracting desired information.</a:t>
            </a:r>
          </a:p>
          <a:p>
            <a:pPr marL="285750" indent="-285750">
              <a:buFont typeface="Wingdings" panose="05000000000000000000" pitchFamily="2" charset="2"/>
              <a:buChar char="q"/>
            </a:pPr>
            <a:r>
              <a:rPr lang="en-US" sz="2400" dirty="0">
                <a:solidFill>
                  <a:srgbClr val="0070C0"/>
                </a:solidFill>
                <a:latin typeface="IBM Plex Mono Text"/>
              </a:rPr>
              <a:t>Techniques include using libraries or frameworks in programming languages like Python or JavaScript, parsing HTML, automating data collection, and adhering to legal and ethical guidelines.</a:t>
            </a:r>
          </a:p>
        </p:txBody>
      </p:sp>
      <p:sp>
        <p:nvSpPr>
          <p:cNvPr id="6" name="Rectangle 5">
            <a:hlinkClick r:id="rId2"/>
            <a:extLst>
              <a:ext uri="{FF2B5EF4-FFF2-40B4-BE49-F238E27FC236}">
                <a16:creationId xmlns:a16="http://schemas.microsoft.com/office/drawing/2014/main" id="{C360EFBF-9D0A-49D3-98D9-1BB12459ED5F}"/>
              </a:ext>
            </a:extLst>
          </p:cNvPr>
          <p:cNvSpPr/>
          <p:nvPr/>
        </p:nvSpPr>
        <p:spPr>
          <a:xfrm>
            <a:off x="916401" y="4557596"/>
            <a:ext cx="10200860" cy="646331"/>
          </a:xfrm>
          <a:prstGeom prst="rect">
            <a:avLst/>
          </a:prstGeom>
        </p:spPr>
        <p:txBody>
          <a:bodyPr wrap="square">
            <a:spAutoFit/>
          </a:bodyPr>
          <a:lstStyle/>
          <a:p>
            <a:r>
              <a:rPr lang="en-US" i="1" dirty="0">
                <a:solidFill>
                  <a:schemeClr val="bg1">
                    <a:lumMod val="65000"/>
                  </a:schemeClr>
                </a:solidFill>
              </a:rPr>
              <a:t>https://github.com/drdataengg/Capstone_Applied_Data_Science_IBM/blob/05b10240338f1652fa38dbd7824a0e0b83e9285c/jupyter-labs-webscraping.ipynb</a:t>
            </a:r>
          </a:p>
        </p:txBody>
      </p:sp>
    </p:spTree>
    <p:extLst>
      <p:ext uri="{BB962C8B-B14F-4D97-AF65-F5344CB8AC3E}">
        <p14:creationId xmlns:p14="http://schemas.microsoft.com/office/powerpoint/2010/main" val="3075906022"/>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1171</TotalTime>
  <Words>2166</Words>
  <Application>Microsoft Office PowerPoint</Application>
  <PresentationFormat>Widescreen</PresentationFormat>
  <Paragraphs>226</Paragraphs>
  <Slides>55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Helv</vt:lpstr>
      <vt:lpstr>IBM Plex Mono SemiBold</vt:lpstr>
      <vt:lpstr>IBM Plex Mono Text</vt:lpstr>
      <vt:lpstr>IBM Plex Sans Text</vt:lpstr>
      <vt:lpstr>Wingdings</vt:lpstr>
      <vt:lpstr>SLIDE_TEMPLATE_skill_network</vt:lpstr>
      <vt:lpstr> Capstone</vt:lpstr>
      <vt:lpstr>OUTLINE</vt:lpstr>
      <vt:lpstr>EXECUTIVE SUMMARY</vt:lpstr>
      <vt:lpstr>INTRODUCTION</vt:lpstr>
      <vt:lpstr>METHODOLOGY</vt:lpstr>
      <vt:lpstr>PowerPoint Presentation</vt:lpstr>
      <vt:lpstr>PowerPoint Presentation</vt:lpstr>
      <vt:lpstr>PowerPoint Presentation</vt:lpstr>
      <vt:lpstr>DATA COLLECTION WITH WEB SCRAPING</vt:lpstr>
      <vt:lpstr>DATA COLLECTION WITH WEB SCRAPING</vt:lpstr>
      <vt:lpstr>DATA COLLECTION WITH WEB SCRAPING</vt:lpstr>
      <vt:lpstr>DATA WRANGLING</vt:lpstr>
      <vt:lpstr>DATA WRANGLING</vt:lpstr>
      <vt:lpstr>DATA WRANGLING</vt:lpstr>
      <vt:lpstr>EDA WITH DATA VISUALIZATION</vt:lpstr>
      <vt:lpstr> PAYLOAD MASS VS FLIGHT NUMBER</vt:lpstr>
      <vt:lpstr>LAUNCH SITE VS FLIGHT NUMBER AND PAYLOAD MASS</vt:lpstr>
      <vt:lpstr>ORBIT TYPE VS FLIGHT NUMBER AND PAYLOAD MASS</vt:lpstr>
      <vt:lpstr>YEARLY SUCCESS RATE</vt:lpstr>
      <vt:lpstr>EDA WITH SQL</vt:lpstr>
      <vt:lpstr>EDA WITH SQL</vt:lpstr>
      <vt:lpstr>EDA WITH SQL</vt:lpstr>
      <vt:lpstr>EDA WITH SQL</vt:lpstr>
      <vt:lpstr>EDA WITH SQL</vt:lpstr>
      <vt:lpstr>EDA WITH SQL</vt:lpstr>
      <vt:lpstr>EDA WITH SQL</vt:lpstr>
      <vt:lpstr>INTERACTIVE VISUAL ANALYTICS: FOLIUM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INTERACTIVE VISUAL ANALYTICS: PLOTLY DASH</vt:lpstr>
      <vt:lpstr>DASHBOARD TAB 1</vt:lpstr>
      <vt:lpstr>DASHBOARD TAB 2</vt:lpstr>
      <vt:lpstr>DASHBOARD TAB 3</vt:lpstr>
      <vt:lpstr>MACHINE LEARNING PREDICTION MODELS</vt:lpstr>
      <vt:lpstr>LOGISTIC REGRESSION ALGORITHM</vt:lpstr>
      <vt:lpstr>LOGISTIC REGRESSION CONFUSION MATRIX</vt:lpstr>
      <vt:lpstr>SVM ALGORITHM</vt:lpstr>
      <vt:lpstr>SVM CONFUSION MATRIX</vt:lpstr>
      <vt:lpstr>DECISION TREE ALGORITHM</vt:lpstr>
      <vt:lpstr>DECISION TREE CONFUSION MATRIX</vt:lpstr>
      <vt:lpstr>KNEIGHBORS ALGORITHM</vt:lpstr>
      <vt:lpstr>KNEIGHBORS CONFUSION MATRIX</vt:lpstr>
      <vt:lpstr>BEST PERFORMING ALGORITHMS</vt:lpstr>
      <vt:lpstr>DISCUSSION</vt:lpstr>
      <vt:lpstr>OVERALL FINDINGS &amp; IMPLICATIONS</vt:lpstr>
      <vt:lpstr>CONCLUSION</vt:lpstr>
      <vt:lpstr>APPENDIX </vt:lpstr>
      <vt:lpstr>APPENDIX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Shahadat Hussain</cp:lastModifiedBy>
  <cp:revision>1118</cp:revision>
  <dcterms:created xsi:type="dcterms:W3CDTF">2020-10-28T18:29:43Z</dcterms:created>
  <dcterms:modified xsi:type="dcterms:W3CDTF">2024-04-02T21:17:00Z</dcterms:modified>
</cp:coreProperties>
</file>